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13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314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62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3946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5019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64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703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9146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800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5590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95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494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C5E96-E556-41F5-90B9-C7DA9E42F4FC}" type="datetimeFigureOut">
              <a:rPr lang="nb-NO" smtClean="0"/>
              <a:t>18.09.2015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542BB-EDD2-4CAB-9197-196E20CC7D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362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656183"/>
          </a:xfrm>
        </p:spPr>
        <p:txBody>
          <a:bodyPr/>
          <a:lstStyle/>
          <a:p>
            <a:r>
              <a:rPr lang="nb-NO" dirty="0" smtClean="0">
                <a:latin typeface="Algerian" panose="04020705040A02060702" pitchFamily="82" charset="0"/>
              </a:rPr>
              <a:t>BERGEN TRAVPARK </a:t>
            </a:r>
            <a:endParaRPr lang="nb-NO" dirty="0">
              <a:latin typeface="Algerian" panose="04020705040A02060702" pitchFamily="82" charset="0"/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2132856"/>
            <a:ext cx="6400800" cy="3505944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8840"/>
            <a:ext cx="6408712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945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Algerian" panose="04020705040A02060702" pitchFamily="82" charset="0"/>
              </a:rPr>
              <a:t>bergen travpark</a:t>
            </a:r>
            <a:endParaRPr lang="nb-NO" dirty="0">
              <a:latin typeface="Algerian" panose="04020705040A02060702" pitchFamily="82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1200" dirty="0">
              <a:latin typeface="Comic Sans MS" panose="030F0702030302020204" pitchFamily="66" charset="0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3059832" y="1772816"/>
            <a:ext cx="302433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Bergen Travpark AS</a:t>
            </a:r>
            <a:endParaRPr lang="nb-NO" dirty="0"/>
          </a:p>
        </p:txBody>
      </p:sp>
      <p:sp>
        <p:nvSpPr>
          <p:cNvPr id="5" name="Pil ned 4"/>
          <p:cNvSpPr/>
          <p:nvPr/>
        </p:nvSpPr>
        <p:spPr>
          <a:xfrm rot="892996">
            <a:off x="2483768" y="3284984"/>
            <a:ext cx="115212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il ned 5"/>
          <p:cNvSpPr/>
          <p:nvPr/>
        </p:nvSpPr>
        <p:spPr>
          <a:xfrm rot="20383712">
            <a:off x="5580112" y="3284984"/>
            <a:ext cx="1152128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/>
          <p:cNvSpPr/>
          <p:nvPr/>
        </p:nvSpPr>
        <p:spPr>
          <a:xfrm>
            <a:off x="1547664" y="4293096"/>
            <a:ext cx="2448272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Bergen Travpark Trening senter AS</a:t>
            </a:r>
            <a:endParaRPr lang="nb-NO" dirty="0"/>
          </a:p>
        </p:txBody>
      </p:sp>
      <p:sp>
        <p:nvSpPr>
          <p:cNvPr id="8" name="Ellipse 7"/>
          <p:cNvSpPr/>
          <p:nvPr/>
        </p:nvSpPr>
        <p:spPr>
          <a:xfrm>
            <a:off x="5580112" y="4293096"/>
            <a:ext cx="2232248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Travparken Servering AS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46132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>
                <a:latin typeface="Algerian" panose="04020705040A02060702" pitchFamily="82" charset="0"/>
              </a:rPr>
              <a:t>Bergen travpark</a:t>
            </a:r>
            <a:br>
              <a:rPr lang="nb-NO" dirty="0" smtClean="0">
                <a:latin typeface="Algerian" panose="04020705040A02060702" pitchFamily="82" charset="0"/>
              </a:rPr>
            </a:br>
            <a:r>
              <a:rPr lang="nb-NO" dirty="0" smtClean="0">
                <a:latin typeface="Algerian" panose="04020705040A02060702" pitchFamily="82" charset="0"/>
              </a:rPr>
              <a:t>sport og spill</a:t>
            </a:r>
            <a:endParaRPr lang="nb-NO" dirty="0">
              <a:latin typeface="Algerian" panose="04020705040A02060702" pitchFamily="82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000" dirty="0" smtClean="0">
                <a:latin typeface="Algerian" panose="04020705040A02060702" pitchFamily="82" charset="0"/>
              </a:rPr>
              <a:t>spill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Budsjett spill på hest 505 millioner kroner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Resultat spill på hest 2014 494 millioner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Provisjonsinntekter 2015 15.5 millioner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Sponsor/arena reklame </a:t>
            </a:r>
            <a:r>
              <a:rPr lang="nb-NO" sz="2000" dirty="0" err="1" smtClean="0">
                <a:latin typeface="Algerian" panose="04020705040A02060702" pitchFamily="82" charset="0"/>
              </a:rPr>
              <a:t>ca</a:t>
            </a:r>
            <a:r>
              <a:rPr lang="nb-NO" sz="2000" dirty="0" smtClean="0">
                <a:latin typeface="Algerian" panose="04020705040A02060702" pitchFamily="82" charset="0"/>
              </a:rPr>
              <a:t> kr 1 million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Ønsker å tilby publikum ny vri på filming på banen</a:t>
            </a:r>
          </a:p>
          <a:p>
            <a:endParaRPr lang="nb-NO" sz="2000" dirty="0">
              <a:latin typeface="Algerian" panose="04020705040A02060702" pitchFamily="82" charset="0"/>
            </a:endParaRPr>
          </a:p>
          <a:p>
            <a:r>
              <a:rPr lang="nb-NO" sz="2000" dirty="0" smtClean="0">
                <a:latin typeface="Algerian" panose="04020705040A02060702" pitchFamily="82" charset="0"/>
              </a:rPr>
              <a:t>Sport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God </a:t>
            </a:r>
            <a:r>
              <a:rPr lang="nb-NO" sz="2000" dirty="0" err="1" smtClean="0">
                <a:latin typeface="Algerian" panose="04020705040A02060702" pitchFamily="82" charset="0"/>
              </a:rPr>
              <a:t>oppslutming</a:t>
            </a:r>
            <a:r>
              <a:rPr lang="nb-NO" sz="2000" dirty="0" smtClean="0">
                <a:latin typeface="Algerian" panose="04020705040A02060702" pitchFamily="82" charset="0"/>
              </a:rPr>
              <a:t> fra trener/amatører med starthester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Antall starthester pr løp 10,44, noe som er tredje best i landet.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Vi har løpsutskrivning lokalt og innmelding starterklæring på </a:t>
            </a:r>
            <a:r>
              <a:rPr lang="nb-NO" sz="2000" dirty="0" err="1" smtClean="0">
                <a:latin typeface="Algerian" panose="04020705040A02060702" pitchFamily="82" charset="0"/>
              </a:rPr>
              <a:t>sørlandet</a:t>
            </a:r>
            <a:endParaRPr lang="nb-NO" sz="2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116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584176"/>
          </a:xfrm>
        </p:spPr>
        <p:txBody>
          <a:bodyPr>
            <a:normAutofit fontScale="90000"/>
          </a:bodyPr>
          <a:lstStyle/>
          <a:p>
            <a:r>
              <a:rPr lang="nb-NO" dirty="0" smtClean="0">
                <a:latin typeface="Algerian" panose="04020705040A02060702" pitchFamily="82" charset="0"/>
              </a:rPr>
              <a:t> </a:t>
            </a:r>
            <a:r>
              <a:rPr lang="nb-NO" sz="3100" dirty="0" smtClean="0">
                <a:latin typeface="Algerian" panose="04020705040A02060702" pitchFamily="82" charset="0"/>
              </a:rPr>
              <a:t>bergen </a:t>
            </a:r>
            <a:r>
              <a:rPr lang="nb-NO" sz="3100" dirty="0">
                <a:latin typeface="Algerian" panose="04020705040A02060702" pitchFamily="82" charset="0"/>
              </a:rPr>
              <a:t>travpark</a:t>
            </a:r>
            <a:br>
              <a:rPr lang="nb-NO" sz="3100" dirty="0">
                <a:latin typeface="Algerian" panose="04020705040A02060702" pitchFamily="82" charset="0"/>
              </a:rPr>
            </a:br>
            <a:r>
              <a:rPr lang="nb-NO" sz="3100" dirty="0">
                <a:latin typeface="Algerian" panose="04020705040A02060702" pitchFamily="82" charset="0"/>
              </a:rPr>
              <a:t>Norges største travsport senter</a:t>
            </a:r>
            <a:br>
              <a:rPr lang="nb-NO" sz="3100" dirty="0">
                <a:latin typeface="Algerian" panose="04020705040A02060702" pitchFamily="82" charset="0"/>
              </a:rPr>
            </a:br>
            <a:r>
              <a:rPr lang="nb-NO" sz="3100" dirty="0" smtClean="0">
                <a:latin typeface="Algerian" panose="04020705040A02060702" pitchFamily="82" charset="0"/>
              </a:rPr>
              <a:t/>
            </a:r>
            <a:br>
              <a:rPr lang="nb-NO" sz="3100" dirty="0" smtClean="0">
                <a:latin typeface="Algerian" panose="04020705040A02060702" pitchFamily="82" charset="0"/>
              </a:rPr>
            </a:br>
            <a:endParaRPr lang="nb-NO" sz="3100" dirty="0">
              <a:latin typeface="Algerian" panose="04020705040A02060702" pitchFamily="82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>
                <a:latin typeface="Comic Sans MS" panose="030F0702030302020204" pitchFamily="66" charset="0"/>
              </a:rPr>
              <a:t>Anlegget er på 255 000 kvm</a:t>
            </a:r>
          </a:p>
          <a:p>
            <a:r>
              <a:rPr lang="nb-NO" sz="2400" dirty="0" smtClean="0">
                <a:latin typeface="Comic Sans MS" panose="030F0702030302020204" pitchFamily="66" charset="0"/>
              </a:rPr>
              <a:t>To rettbaner</a:t>
            </a:r>
          </a:p>
          <a:p>
            <a:r>
              <a:rPr lang="nb-NO" sz="2400" dirty="0" smtClean="0">
                <a:latin typeface="Comic Sans MS" panose="030F0702030302020204" pitchFamily="66" charset="0"/>
              </a:rPr>
              <a:t>Treningsløype på 1,3 km</a:t>
            </a:r>
          </a:p>
          <a:p>
            <a:r>
              <a:rPr lang="nb-NO" sz="2400" dirty="0" smtClean="0">
                <a:latin typeface="Comic Sans MS" panose="030F0702030302020204" pitchFamily="66" charset="0"/>
              </a:rPr>
              <a:t>1000 m bane</a:t>
            </a:r>
          </a:p>
          <a:p>
            <a:r>
              <a:rPr lang="nb-NO" sz="2400" dirty="0" smtClean="0">
                <a:latin typeface="Comic Sans MS" panose="030F0702030302020204" pitchFamily="66" charset="0"/>
              </a:rPr>
              <a:t>9  A trenere på banen</a:t>
            </a:r>
          </a:p>
          <a:p>
            <a:r>
              <a:rPr lang="nb-NO" sz="2400" dirty="0" smtClean="0">
                <a:latin typeface="Comic Sans MS" panose="030F0702030302020204" pitchFamily="66" charset="0"/>
              </a:rPr>
              <a:t>Oppstallet 180 hester inne på banen</a:t>
            </a:r>
          </a:p>
          <a:p>
            <a:r>
              <a:rPr lang="nb-NO" sz="2400" dirty="0" smtClean="0">
                <a:latin typeface="Comic Sans MS" panose="030F0702030302020204" pitchFamily="66" charset="0"/>
              </a:rPr>
              <a:t>Amatørstall 32 hester</a:t>
            </a:r>
          </a:p>
          <a:p>
            <a:r>
              <a:rPr lang="nb-NO" sz="2400" dirty="0" smtClean="0">
                <a:latin typeface="Comic Sans MS" panose="030F0702030302020204" pitchFamily="66" charset="0"/>
              </a:rPr>
              <a:t>I </a:t>
            </a:r>
            <a:r>
              <a:rPr lang="nb-NO" sz="2400" dirty="0" err="1" smtClean="0">
                <a:latin typeface="Comic Sans MS" panose="030F0702030302020204" pitchFamily="66" charset="0"/>
              </a:rPr>
              <a:t>peioden</a:t>
            </a:r>
            <a:r>
              <a:rPr lang="nb-NO" sz="2400" dirty="0" smtClean="0">
                <a:latin typeface="Comic Sans MS" panose="030F0702030302020204" pitchFamily="66" charset="0"/>
              </a:rPr>
              <a:t> 1 november til 1 mars fungerer banen som treningsanlegg for alle lokallag.</a:t>
            </a:r>
          </a:p>
          <a:p>
            <a:r>
              <a:rPr lang="nb-NO" sz="2400" dirty="0" smtClean="0">
                <a:latin typeface="Comic Sans MS" panose="030F0702030302020204" pitchFamily="66" charset="0"/>
              </a:rPr>
              <a:t>Vintervakter på grunn av fuktig luft 1 nov – 1mars </a:t>
            </a:r>
            <a:endParaRPr lang="nb-NO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197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Algerian" panose="04020705040A02060702" pitchFamily="82" charset="0"/>
              </a:rPr>
              <a:t>Andre inntekter</a:t>
            </a:r>
            <a:endParaRPr lang="nb-NO" dirty="0">
              <a:latin typeface="Algerian" panose="04020705040A02060702" pitchFamily="82" charset="0"/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 smtClean="0">
                <a:latin typeface="Algerian" panose="04020705040A02060702" pitchFamily="82" charset="0"/>
              </a:rPr>
              <a:t>            </a:t>
            </a:r>
            <a:r>
              <a:rPr lang="nb-NO" sz="4400" dirty="0" smtClean="0">
                <a:latin typeface="Algerian" panose="04020705040A02060702" pitchFamily="82" charset="0"/>
              </a:rPr>
              <a:t>BERGEN TRAVPARK</a:t>
            </a:r>
          </a:p>
          <a:p>
            <a:pPr marL="0" indent="0">
              <a:buNone/>
            </a:pPr>
            <a:r>
              <a:rPr lang="nb-NO" sz="4400" dirty="0">
                <a:latin typeface="Algerian" panose="04020705040A02060702" pitchFamily="82" charset="0"/>
              </a:rPr>
              <a:t> </a:t>
            </a:r>
            <a:r>
              <a:rPr lang="nb-NO" sz="4400" dirty="0" smtClean="0">
                <a:latin typeface="Algerian" panose="04020705040A02060702" pitchFamily="82" charset="0"/>
              </a:rPr>
              <a:t>                 </a:t>
            </a:r>
            <a:r>
              <a:rPr lang="nb-NO" sz="1800" i="1" dirty="0" smtClean="0">
                <a:latin typeface="Algerian" panose="04020705040A02060702" pitchFamily="82" charset="0"/>
              </a:rPr>
              <a:t>ET OPPLEVELSE SENTER</a:t>
            </a:r>
          </a:p>
          <a:p>
            <a:pPr marL="0" indent="0">
              <a:buNone/>
            </a:pPr>
            <a:r>
              <a:rPr lang="nb-NO" sz="4400" dirty="0" smtClean="0">
                <a:latin typeface="Algerian" panose="04020705040A02060702" pitchFamily="82" charset="0"/>
              </a:rPr>
              <a:t>                           </a:t>
            </a:r>
          </a:p>
          <a:p>
            <a:pPr marL="0" indent="0">
              <a:buNone/>
            </a:pPr>
            <a:endParaRPr lang="nb-NO" sz="4400" dirty="0" smtClean="0">
              <a:latin typeface="Algerian" panose="04020705040A02060702" pitchFamily="82" charset="0"/>
            </a:endParaRPr>
          </a:p>
          <a:p>
            <a:pPr marL="0" indent="0">
              <a:buNone/>
            </a:pPr>
            <a:endParaRPr lang="nb-NO" sz="4400" dirty="0">
              <a:latin typeface="Algerian" panose="04020705040A02060702" pitchFamily="82" charset="0"/>
            </a:endParaRPr>
          </a:p>
          <a:p>
            <a:pPr marL="0" indent="0">
              <a:buNone/>
            </a:pPr>
            <a:r>
              <a:rPr lang="nb-NO" sz="4400" dirty="0" smtClean="0">
                <a:latin typeface="Algerian" panose="04020705040A02060702" pitchFamily="82" charset="0"/>
              </a:rPr>
              <a:t>              </a:t>
            </a:r>
            <a:r>
              <a:rPr lang="nb-NO" sz="1800" i="1" dirty="0" smtClean="0">
                <a:latin typeface="Algerian" panose="04020705040A02060702" pitchFamily="82" charset="0"/>
              </a:rPr>
              <a:t>ikke bare hest, men vi har det og     </a:t>
            </a:r>
            <a:endParaRPr lang="nb-NO" sz="1800" i="1" dirty="0">
              <a:latin typeface="Algerian" panose="04020705040A02060702" pitchFamily="82" charset="0"/>
            </a:endParaRP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7" y="2996952"/>
            <a:ext cx="2448271" cy="1232148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996953"/>
            <a:ext cx="3895725" cy="123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3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>
                <a:latin typeface="Algerian" panose="04020705040A02060702" pitchFamily="82" charset="0"/>
              </a:rPr>
              <a:t>Andre inntekter</a:t>
            </a:r>
            <a:br>
              <a:rPr lang="nb-NO" dirty="0" smtClean="0">
                <a:latin typeface="Algerian" panose="04020705040A02060702" pitchFamily="82" charset="0"/>
              </a:rPr>
            </a:br>
            <a:r>
              <a:rPr lang="nb-NO" dirty="0" smtClean="0">
                <a:latin typeface="Algerian" panose="04020705040A02060702" pitchFamily="82" charset="0"/>
              </a:rPr>
              <a:t>travparken servering</a:t>
            </a:r>
            <a:endParaRPr lang="nb-NO" dirty="0">
              <a:latin typeface="Algerian" panose="04020705040A02060702" pitchFamily="82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 smtClean="0">
                <a:latin typeface="Algerian" panose="04020705040A02060702" pitchFamily="82" charset="0"/>
              </a:rPr>
              <a:t>Drifter 3 kantiner for tide buss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Etablert truck stop for trailersjåfører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Utleie av parkeringsplasser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Utleie 350 kvm i spillehallen til kontorer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Utleie øverste del av sittetribunen til bevertning av koreanske turister.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Kafe med </a:t>
            </a:r>
            <a:r>
              <a:rPr lang="nb-NO" sz="2000" dirty="0" err="1" smtClean="0">
                <a:latin typeface="Algerian" panose="04020705040A02060702" pitchFamily="82" charset="0"/>
              </a:rPr>
              <a:t>krysspill</a:t>
            </a:r>
            <a:r>
              <a:rPr lang="nb-NO" sz="2000" dirty="0" smtClean="0">
                <a:latin typeface="Algerian" panose="04020705040A02060702" pitchFamily="82" charset="0"/>
              </a:rPr>
              <a:t> 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Travkroa på stallsiden</a:t>
            </a:r>
          </a:p>
          <a:p>
            <a:r>
              <a:rPr lang="nb-NO" sz="2000" dirty="0" smtClean="0">
                <a:latin typeface="Algerian" panose="04020705040A02060702" pitchFamily="82" charset="0"/>
              </a:rPr>
              <a:t>Catering</a:t>
            </a:r>
          </a:p>
          <a:p>
            <a:endParaRPr lang="nb-NO" sz="2000" dirty="0">
              <a:latin typeface="Algerian" panose="04020705040A02060702" pitchFamily="82" charset="0"/>
            </a:endParaRPr>
          </a:p>
          <a:p>
            <a:r>
              <a:rPr lang="nb-NO" sz="2000" dirty="0" smtClean="0">
                <a:latin typeface="Algerian" panose="04020705040A02060702" pitchFamily="82" charset="0"/>
              </a:rPr>
              <a:t>Totalomsetning 2015 </a:t>
            </a:r>
            <a:r>
              <a:rPr lang="nb-NO" sz="2000" dirty="0" err="1" smtClean="0">
                <a:latin typeface="Algerian" panose="04020705040A02060702" pitchFamily="82" charset="0"/>
              </a:rPr>
              <a:t>ca</a:t>
            </a:r>
            <a:r>
              <a:rPr lang="nb-NO" sz="2000" dirty="0" smtClean="0">
                <a:latin typeface="Algerian" panose="04020705040A02060702" pitchFamily="82" charset="0"/>
              </a:rPr>
              <a:t> 9 millioner kroner</a:t>
            </a:r>
            <a:endParaRPr lang="nb-NO" sz="2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655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206</Words>
  <Application>Microsoft Office PowerPoint</Application>
  <PresentationFormat>Skjermfremvisning (4:3)</PresentationFormat>
  <Paragraphs>45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BERGEN TRAVPARK </vt:lpstr>
      <vt:lpstr>bergen travpark</vt:lpstr>
      <vt:lpstr>Bergen travpark sport og spill</vt:lpstr>
      <vt:lpstr> bergen travpark Norges største travsport senter  </vt:lpstr>
      <vt:lpstr>Andre inntekter</vt:lpstr>
      <vt:lpstr>Andre inntekter travparken servering</vt:lpstr>
    </vt:vector>
  </TitlesOfParts>
  <Company>Norsk Rikstoto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BERGEN TRAVPARK 2015</dc:title>
  <dc:creator>Atle Lundgren Hansen</dc:creator>
  <cp:lastModifiedBy>Atle Lundgren Hansen</cp:lastModifiedBy>
  <cp:revision>10</cp:revision>
  <dcterms:created xsi:type="dcterms:W3CDTF">2014-11-22T09:51:48Z</dcterms:created>
  <dcterms:modified xsi:type="dcterms:W3CDTF">2015-09-18T21:36:43Z</dcterms:modified>
</cp:coreProperties>
</file>