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94" r:id="rId3"/>
    <p:sldId id="312" r:id="rId4"/>
    <p:sldId id="323" r:id="rId5"/>
    <p:sldId id="315" r:id="rId6"/>
    <p:sldId id="317" r:id="rId7"/>
    <p:sldId id="303" r:id="rId8"/>
    <p:sldId id="319" r:id="rId9"/>
    <p:sldId id="322" r:id="rId10"/>
    <p:sldId id="311" r:id="rId11"/>
    <p:sldId id="324" r:id="rId12"/>
    <p:sldId id="327" r:id="rId13"/>
    <p:sldId id="326" r:id="rId14"/>
    <p:sldId id="305" r:id="rId15"/>
    <p:sldId id="325" r:id="rId16"/>
    <p:sldId id="316" r:id="rId17"/>
    <p:sldId id="321" r:id="rId18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723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 1'!$D$97</c:f>
              <c:strCache>
                <c:ptCount val="1"/>
                <c:pt idx="0">
                  <c:v>% under 50 år</c:v>
                </c:pt>
              </c:strCache>
            </c:strRef>
          </c:tx>
          <c:invertIfNegative val="0"/>
          <c:cat>
            <c:strRef>
              <c:f>'Sheet 1'!$C$98:$C$116</c:f>
              <c:strCache>
                <c:ptCount val="19"/>
                <c:pt idx="0">
                  <c:v>Finnmark</c:v>
                </c:pt>
                <c:pt idx="1">
                  <c:v>Troms</c:v>
                </c:pt>
                <c:pt idx="2">
                  <c:v>Nordland</c:v>
                </c:pt>
                <c:pt idx="3">
                  <c:v>Vest-Agder</c:v>
                </c:pt>
                <c:pt idx="4">
                  <c:v>Aust-Agder</c:v>
                </c:pt>
                <c:pt idx="5">
                  <c:v>Hordaland</c:v>
                </c:pt>
                <c:pt idx="6">
                  <c:v>Møre og Romsdal</c:v>
                </c:pt>
                <c:pt idx="7">
                  <c:v>Vestfold</c:v>
                </c:pt>
                <c:pt idx="8">
                  <c:v>Telemark</c:v>
                </c:pt>
                <c:pt idx="9">
                  <c:v>Buskerud</c:v>
                </c:pt>
                <c:pt idx="10">
                  <c:v>Akershus</c:v>
                </c:pt>
                <c:pt idx="11">
                  <c:v>Sør-Trøndelag</c:v>
                </c:pt>
                <c:pt idx="12">
                  <c:v>Sogn og Fjordane</c:v>
                </c:pt>
                <c:pt idx="13">
                  <c:v>Nord-Trøndelag</c:v>
                </c:pt>
                <c:pt idx="14">
                  <c:v>Østfold</c:v>
                </c:pt>
                <c:pt idx="15">
                  <c:v>Oppland</c:v>
                </c:pt>
                <c:pt idx="16">
                  <c:v>Rogaland</c:v>
                </c:pt>
                <c:pt idx="17">
                  <c:v>Hedmark</c:v>
                </c:pt>
                <c:pt idx="18">
                  <c:v>Oslo</c:v>
                </c:pt>
              </c:strCache>
            </c:strRef>
          </c:cat>
          <c:val>
            <c:numRef>
              <c:f>'Sheet 1'!$D$98:$D$116</c:f>
              <c:numCache>
                <c:formatCode>General</c:formatCode>
                <c:ptCount val="19"/>
                <c:pt idx="0">
                  <c:v>71.900000000000006</c:v>
                </c:pt>
                <c:pt idx="1">
                  <c:v>71.599999999999994</c:v>
                </c:pt>
                <c:pt idx="2">
                  <c:v>69.5</c:v>
                </c:pt>
                <c:pt idx="3">
                  <c:v>65.899999999999991</c:v>
                </c:pt>
                <c:pt idx="4">
                  <c:v>61.3</c:v>
                </c:pt>
                <c:pt idx="5">
                  <c:v>57.5</c:v>
                </c:pt>
                <c:pt idx="6">
                  <c:v>56.999999999999993</c:v>
                </c:pt>
                <c:pt idx="7">
                  <c:v>54.5</c:v>
                </c:pt>
                <c:pt idx="8">
                  <c:v>54.400000000000006</c:v>
                </c:pt>
                <c:pt idx="9">
                  <c:v>53.599999999999994</c:v>
                </c:pt>
                <c:pt idx="10">
                  <c:v>53.4</c:v>
                </c:pt>
                <c:pt idx="11">
                  <c:v>53.099999999999994</c:v>
                </c:pt>
                <c:pt idx="12">
                  <c:v>52.4</c:v>
                </c:pt>
                <c:pt idx="13">
                  <c:v>52</c:v>
                </c:pt>
                <c:pt idx="14">
                  <c:v>51.8</c:v>
                </c:pt>
                <c:pt idx="15">
                  <c:v>51.5</c:v>
                </c:pt>
                <c:pt idx="16">
                  <c:v>51.6</c:v>
                </c:pt>
                <c:pt idx="17">
                  <c:v>50.6</c:v>
                </c:pt>
                <c:pt idx="18">
                  <c:v>44.4</c:v>
                </c:pt>
              </c:numCache>
            </c:numRef>
          </c:val>
        </c:ser>
        <c:ser>
          <c:idx val="1"/>
          <c:order val="1"/>
          <c:tx>
            <c:strRef>
              <c:f>'Sheet 1'!$E$97</c:f>
              <c:strCache>
                <c:ptCount val="1"/>
                <c:pt idx="0">
                  <c:v>% over 50 år</c:v>
                </c:pt>
              </c:strCache>
            </c:strRef>
          </c:tx>
          <c:invertIfNegative val="0"/>
          <c:cat>
            <c:strRef>
              <c:f>'Sheet 1'!$C$98:$C$116</c:f>
              <c:strCache>
                <c:ptCount val="19"/>
                <c:pt idx="0">
                  <c:v>Finnmark</c:v>
                </c:pt>
                <c:pt idx="1">
                  <c:v>Troms</c:v>
                </c:pt>
                <c:pt idx="2">
                  <c:v>Nordland</c:v>
                </c:pt>
                <c:pt idx="3">
                  <c:v>Vest-Agder</c:v>
                </c:pt>
                <c:pt idx="4">
                  <c:v>Aust-Agder</c:v>
                </c:pt>
                <c:pt idx="5">
                  <c:v>Hordaland</c:v>
                </c:pt>
                <c:pt idx="6">
                  <c:v>Møre og Romsdal</c:v>
                </c:pt>
                <c:pt idx="7">
                  <c:v>Vestfold</c:v>
                </c:pt>
                <c:pt idx="8">
                  <c:v>Telemark</c:v>
                </c:pt>
                <c:pt idx="9">
                  <c:v>Buskerud</c:v>
                </c:pt>
                <c:pt idx="10">
                  <c:v>Akershus</c:v>
                </c:pt>
                <c:pt idx="11">
                  <c:v>Sør-Trøndelag</c:v>
                </c:pt>
                <c:pt idx="12">
                  <c:v>Sogn og Fjordane</c:v>
                </c:pt>
                <c:pt idx="13">
                  <c:v>Nord-Trøndelag</c:v>
                </c:pt>
                <c:pt idx="14">
                  <c:v>Østfold</c:v>
                </c:pt>
                <c:pt idx="15">
                  <c:v>Oppland</c:v>
                </c:pt>
                <c:pt idx="16">
                  <c:v>Rogaland</c:v>
                </c:pt>
                <c:pt idx="17">
                  <c:v>Hedmark</c:v>
                </c:pt>
                <c:pt idx="18">
                  <c:v>Oslo</c:v>
                </c:pt>
              </c:strCache>
            </c:strRef>
          </c:cat>
          <c:val>
            <c:numRef>
              <c:f>'Sheet 1'!$E$98:$E$116</c:f>
              <c:numCache>
                <c:formatCode>General</c:formatCode>
                <c:ptCount val="19"/>
                <c:pt idx="0">
                  <c:v>28.099999999999998</c:v>
                </c:pt>
                <c:pt idx="1">
                  <c:v>28.400000000000002</c:v>
                </c:pt>
                <c:pt idx="2">
                  <c:v>30.500000000000004</c:v>
                </c:pt>
                <c:pt idx="3">
                  <c:v>34.1</c:v>
                </c:pt>
                <c:pt idx="4">
                  <c:v>38.700000000000003</c:v>
                </c:pt>
                <c:pt idx="5">
                  <c:v>42.500000000000007</c:v>
                </c:pt>
                <c:pt idx="6">
                  <c:v>43</c:v>
                </c:pt>
                <c:pt idx="7">
                  <c:v>45.5</c:v>
                </c:pt>
                <c:pt idx="8">
                  <c:v>45.6</c:v>
                </c:pt>
                <c:pt idx="9">
                  <c:v>46.400000000000006</c:v>
                </c:pt>
                <c:pt idx="10">
                  <c:v>46.599999999999994</c:v>
                </c:pt>
                <c:pt idx="11">
                  <c:v>46.9</c:v>
                </c:pt>
                <c:pt idx="12">
                  <c:v>47.6</c:v>
                </c:pt>
                <c:pt idx="13">
                  <c:v>48</c:v>
                </c:pt>
                <c:pt idx="14">
                  <c:v>48.2</c:v>
                </c:pt>
                <c:pt idx="15">
                  <c:v>48.5</c:v>
                </c:pt>
                <c:pt idx="16">
                  <c:v>48.400000000000006</c:v>
                </c:pt>
                <c:pt idx="17">
                  <c:v>49.400000000000006</c:v>
                </c:pt>
                <c:pt idx="18">
                  <c:v>55.6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32000"/>
        <c:axId val="33233536"/>
      </c:barChart>
      <c:catAx>
        <c:axId val="33232000"/>
        <c:scaling>
          <c:orientation val="minMax"/>
        </c:scaling>
        <c:delete val="0"/>
        <c:axPos val="b"/>
        <c:majorTickMark val="out"/>
        <c:minorTickMark val="none"/>
        <c:tickLblPos val="nextTo"/>
        <c:crossAx val="33233536"/>
        <c:crosses val="autoZero"/>
        <c:auto val="1"/>
        <c:lblAlgn val="ctr"/>
        <c:lblOffset val="100"/>
        <c:noMultiLvlLbl val="0"/>
      </c:catAx>
      <c:valAx>
        <c:axId val="33233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23200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="1" i="0" baseline="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400" b="1" i="0" baseline="0"/>
            </a:pPr>
            <a:endParaRPr lang="nb-NO"/>
          </a:p>
        </c:txPr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 1'!$D$46</c:f>
              <c:strCache>
                <c:ptCount val="1"/>
                <c:pt idx="0">
                  <c:v>% andel under-29 år</c:v>
                </c:pt>
              </c:strCache>
            </c:strRef>
          </c:tx>
          <c:invertIfNegative val="0"/>
          <c:cat>
            <c:strRef>
              <c:f>'Sheet 1'!$C$47:$C$65</c:f>
              <c:strCache>
                <c:ptCount val="19"/>
                <c:pt idx="0">
                  <c:v>Vest-Agder</c:v>
                </c:pt>
                <c:pt idx="1">
                  <c:v>Finnmark</c:v>
                </c:pt>
                <c:pt idx="2">
                  <c:v>Nordland</c:v>
                </c:pt>
                <c:pt idx="3">
                  <c:v>Troms</c:v>
                </c:pt>
                <c:pt idx="4">
                  <c:v>Møre og Romsdal</c:v>
                </c:pt>
                <c:pt idx="5">
                  <c:v>Aust-Agder</c:v>
                </c:pt>
                <c:pt idx="6">
                  <c:v>Hordaland</c:v>
                </c:pt>
                <c:pt idx="7">
                  <c:v>Sogn og Fjordane</c:v>
                </c:pt>
                <c:pt idx="8">
                  <c:v>Vestfold</c:v>
                </c:pt>
                <c:pt idx="9">
                  <c:v>Buskerud</c:v>
                </c:pt>
                <c:pt idx="10">
                  <c:v>Akershus</c:v>
                </c:pt>
                <c:pt idx="11">
                  <c:v>Østfold</c:v>
                </c:pt>
                <c:pt idx="12">
                  <c:v>Oppland</c:v>
                </c:pt>
                <c:pt idx="13">
                  <c:v>Telemark</c:v>
                </c:pt>
                <c:pt idx="14">
                  <c:v>Nord-Trøndelag</c:v>
                </c:pt>
                <c:pt idx="15">
                  <c:v>Rogaland</c:v>
                </c:pt>
                <c:pt idx="16">
                  <c:v>Sør-Trøndelag</c:v>
                </c:pt>
                <c:pt idx="17">
                  <c:v>Hedmark</c:v>
                </c:pt>
                <c:pt idx="18">
                  <c:v>Oslo</c:v>
                </c:pt>
              </c:strCache>
            </c:strRef>
          </c:cat>
          <c:val>
            <c:numRef>
              <c:f>'Sheet 1'!$D$47:$D$65</c:f>
              <c:numCache>
                <c:formatCode>General</c:formatCode>
                <c:ptCount val="19"/>
                <c:pt idx="0">
                  <c:v>33.6</c:v>
                </c:pt>
                <c:pt idx="1">
                  <c:v>29.2</c:v>
                </c:pt>
                <c:pt idx="2">
                  <c:v>28.9</c:v>
                </c:pt>
                <c:pt idx="3">
                  <c:v>27.5</c:v>
                </c:pt>
                <c:pt idx="4">
                  <c:v>23.2</c:v>
                </c:pt>
                <c:pt idx="5">
                  <c:v>22</c:v>
                </c:pt>
                <c:pt idx="6">
                  <c:v>20.2</c:v>
                </c:pt>
                <c:pt idx="7">
                  <c:v>18.3</c:v>
                </c:pt>
                <c:pt idx="8">
                  <c:v>17.8</c:v>
                </c:pt>
                <c:pt idx="9">
                  <c:v>17.600000000000001</c:v>
                </c:pt>
                <c:pt idx="10">
                  <c:v>17.399999999999999</c:v>
                </c:pt>
                <c:pt idx="11">
                  <c:v>17.100000000000001</c:v>
                </c:pt>
                <c:pt idx="12">
                  <c:v>16.600000000000001</c:v>
                </c:pt>
                <c:pt idx="13">
                  <c:v>16.100000000000001</c:v>
                </c:pt>
                <c:pt idx="14">
                  <c:v>15.8</c:v>
                </c:pt>
                <c:pt idx="15">
                  <c:v>14.5</c:v>
                </c:pt>
                <c:pt idx="16">
                  <c:v>14.1</c:v>
                </c:pt>
                <c:pt idx="17">
                  <c:v>10.9</c:v>
                </c:pt>
                <c:pt idx="18">
                  <c:v>10.7</c:v>
                </c:pt>
              </c:numCache>
            </c:numRef>
          </c:val>
        </c:ser>
        <c:ser>
          <c:idx val="1"/>
          <c:order val="1"/>
          <c:tx>
            <c:strRef>
              <c:f>'Sheet 1'!$E$46</c:f>
              <c:strCache>
                <c:ptCount val="1"/>
                <c:pt idx="0">
                  <c:v>% andel over 60 år</c:v>
                </c:pt>
              </c:strCache>
            </c:strRef>
          </c:tx>
          <c:invertIfNegative val="0"/>
          <c:cat>
            <c:strRef>
              <c:f>'Sheet 1'!$C$47:$C$65</c:f>
              <c:strCache>
                <c:ptCount val="19"/>
                <c:pt idx="0">
                  <c:v>Vest-Agder</c:v>
                </c:pt>
                <c:pt idx="1">
                  <c:v>Finnmark</c:v>
                </c:pt>
                <c:pt idx="2">
                  <c:v>Nordland</c:v>
                </c:pt>
                <c:pt idx="3">
                  <c:v>Troms</c:v>
                </c:pt>
                <c:pt idx="4">
                  <c:v>Møre og Romsdal</c:v>
                </c:pt>
                <c:pt idx="5">
                  <c:v>Aust-Agder</c:v>
                </c:pt>
                <c:pt idx="6">
                  <c:v>Hordaland</c:v>
                </c:pt>
                <c:pt idx="7">
                  <c:v>Sogn og Fjordane</c:v>
                </c:pt>
                <c:pt idx="8">
                  <c:v>Vestfold</c:v>
                </c:pt>
                <c:pt idx="9">
                  <c:v>Buskerud</c:v>
                </c:pt>
                <c:pt idx="10">
                  <c:v>Akershus</c:v>
                </c:pt>
                <c:pt idx="11">
                  <c:v>Østfold</c:v>
                </c:pt>
                <c:pt idx="12">
                  <c:v>Oppland</c:v>
                </c:pt>
                <c:pt idx="13">
                  <c:v>Telemark</c:v>
                </c:pt>
                <c:pt idx="14">
                  <c:v>Nord-Trøndelag</c:v>
                </c:pt>
                <c:pt idx="15">
                  <c:v>Rogaland</c:v>
                </c:pt>
                <c:pt idx="16">
                  <c:v>Sør-Trøndelag</c:v>
                </c:pt>
                <c:pt idx="17">
                  <c:v>Hedmark</c:v>
                </c:pt>
                <c:pt idx="18">
                  <c:v>Oslo</c:v>
                </c:pt>
              </c:strCache>
            </c:strRef>
          </c:cat>
          <c:val>
            <c:numRef>
              <c:f>'Sheet 1'!$E$47:$E$65</c:f>
              <c:numCache>
                <c:formatCode>General</c:formatCode>
                <c:ptCount val="19"/>
                <c:pt idx="0">
                  <c:v>23.6</c:v>
                </c:pt>
                <c:pt idx="1">
                  <c:v>20.2</c:v>
                </c:pt>
                <c:pt idx="2">
                  <c:v>20.5</c:v>
                </c:pt>
                <c:pt idx="3">
                  <c:v>14.7</c:v>
                </c:pt>
                <c:pt idx="4">
                  <c:v>27.4</c:v>
                </c:pt>
                <c:pt idx="5">
                  <c:v>21.9</c:v>
                </c:pt>
                <c:pt idx="6">
                  <c:v>18.8</c:v>
                </c:pt>
                <c:pt idx="7">
                  <c:v>11.7</c:v>
                </c:pt>
                <c:pt idx="8">
                  <c:v>22.6</c:v>
                </c:pt>
                <c:pt idx="9">
                  <c:v>24.9</c:v>
                </c:pt>
                <c:pt idx="10">
                  <c:v>36.4</c:v>
                </c:pt>
                <c:pt idx="11">
                  <c:v>25.900000000000002</c:v>
                </c:pt>
                <c:pt idx="12">
                  <c:v>17</c:v>
                </c:pt>
                <c:pt idx="13">
                  <c:v>25.200000000000003</c:v>
                </c:pt>
                <c:pt idx="14">
                  <c:v>25.5</c:v>
                </c:pt>
                <c:pt idx="15">
                  <c:v>14.5</c:v>
                </c:pt>
                <c:pt idx="16">
                  <c:v>19.600000000000001</c:v>
                </c:pt>
                <c:pt idx="17">
                  <c:v>26.2</c:v>
                </c:pt>
                <c:pt idx="18">
                  <c:v>27.6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52288"/>
        <c:axId val="34253824"/>
      </c:barChart>
      <c:catAx>
        <c:axId val="34252288"/>
        <c:scaling>
          <c:orientation val="minMax"/>
        </c:scaling>
        <c:delete val="0"/>
        <c:axPos val="b"/>
        <c:majorTickMark val="out"/>
        <c:minorTickMark val="none"/>
        <c:tickLblPos val="nextTo"/>
        <c:crossAx val="34253824"/>
        <c:crosses val="autoZero"/>
        <c:auto val="1"/>
        <c:lblAlgn val="ctr"/>
        <c:lblOffset val="100"/>
        <c:noMultiLvlLbl val="0"/>
      </c:catAx>
      <c:valAx>
        <c:axId val="34253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522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E0C80F0-FAED-4F86-800B-C98B6FBA331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721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4B37A91-D89C-4717-B9D4-EC1A31171B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283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2AFDF-508B-4851-ABC8-79F62FD721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FB92E-43E6-45BF-A794-48242458959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F37EE-B570-4CE9-9BDF-FE64C47F176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9339D-112B-4567-BFF2-682ED29FE63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4AC96-D933-43C7-B7FB-FBDE8C4616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92F1-E6C1-43C4-9E8F-E95D1869941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3533D-A2A2-413A-B231-65FEC7D9B9A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CAB62-CB86-4F89-83CC-515489D029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538BC-6650-4E96-B5AF-BD68E920D7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5FDAA-A480-4389-9CF0-A96CE8F7A95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172B6-DA06-492C-9568-61467A6B789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D120F-332D-4DB3-92C5-0C018BE376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A2BF-2B64-4B9A-A0D6-777C7EDB49A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74568CD-F4D1-44EB-8F25-AC17C4F3B84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124075" y="595313"/>
            <a:ext cx="4511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4400">
                <a:solidFill>
                  <a:schemeClr val="tx2"/>
                </a:solidFill>
              </a:rPr>
              <a:t>Sørlandet Travpark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36575" y="1557338"/>
            <a:ext cx="7788275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nb-NO" sz="3200"/>
              <a:t>VISJON:</a:t>
            </a:r>
          </a:p>
          <a:p>
            <a:pPr algn="ctr">
              <a:buFont typeface="Wingdings" pitchFamily="2" charset="2"/>
              <a:buNone/>
            </a:pPr>
            <a:endParaRPr lang="nb-NO" sz="1200"/>
          </a:p>
          <a:p>
            <a:pPr algn="ctr">
              <a:buFont typeface="Wingdings" pitchFamily="2" charset="2"/>
              <a:buNone/>
            </a:pPr>
            <a:r>
              <a:rPr lang="nb-NO" sz="3200" b="1" i="1"/>
              <a:t>NORGES MEST LEVENDE TRAVPARK</a:t>
            </a:r>
          </a:p>
          <a:p>
            <a:pPr algn="ctr">
              <a:buFont typeface="Wingdings" pitchFamily="2" charset="2"/>
              <a:buNone/>
            </a:pPr>
            <a:endParaRPr lang="nb-NO" sz="3200" i="1"/>
          </a:p>
          <a:p>
            <a:pPr algn="ctr">
              <a:buFont typeface="Wingdings" pitchFamily="2" charset="2"/>
              <a:buNone/>
            </a:pPr>
            <a:r>
              <a:rPr lang="nb-NO" sz="3200"/>
              <a:t>OPPDRAG:</a:t>
            </a:r>
          </a:p>
          <a:p>
            <a:pPr algn="ctr">
              <a:buFont typeface="Wingdings" pitchFamily="2" charset="2"/>
              <a:buNone/>
            </a:pPr>
            <a:endParaRPr lang="nb-NO" sz="1200" b="1"/>
          </a:p>
          <a:p>
            <a:pPr algn="ctr">
              <a:buFont typeface="Wingdings" pitchFamily="2" charset="2"/>
              <a:buNone/>
            </a:pPr>
            <a:r>
              <a:rPr lang="nb-NO" sz="3200" b="1" i="1"/>
              <a:t>FREMME HESTESPORTEN I REGIONEN</a:t>
            </a:r>
            <a:endParaRPr lang="nb-NO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8913"/>
            <a:ext cx="8496300" cy="453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nb-NO" sz="280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sz="3200" b="1"/>
              <a:t>Sørlandets Travpark</a:t>
            </a:r>
          </a:p>
          <a:p>
            <a:pPr algn="ctr">
              <a:spcBef>
                <a:spcPct val="50000"/>
              </a:spcBef>
            </a:pPr>
            <a:r>
              <a:rPr lang="nb-NO" sz="3200" b="1"/>
              <a:t>”Norges mest levende travpark”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Regnskapstall pr juli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83506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				</a:t>
            </a:r>
            <a:r>
              <a:rPr lang="nb-NO" sz="2800" dirty="0" smtClean="0"/>
              <a:t>Budsjett	Regnskap</a:t>
            </a:r>
            <a:br>
              <a:rPr lang="nb-NO" sz="2800" dirty="0" smtClean="0"/>
            </a:br>
            <a:r>
              <a:rPr lang="nb-NO" sz="2800" dirty="0" smtClean="0"/>
              <a:t>Provisjon grunnbeløp	-7297`	-7338`</a:t>
            </a:r>
            <a:br>
              <a:rPr lang="nb-NO" sz="2800" dirty="0" smtClean="0"/>
            </a:br>
            <a:r>
              <a:rPr lang="nb-NO" sz="2800" dirty="0" smtClean="0"/>
              <a:t>Varesalg restaurant	-3948`	-4380`</a:t>
            </a:r>
            <a:br>
              <a:rPr lang="nb-NO" sz="2800" dirty="0" smtClean="0"/>
            </a:br>
            <a:r>
              <a:rPr lang="nb-NO" sz="2800" dirty="0" smtClean="0"/>
              <a:t>Sum driftskostnader	-7928`	-7639`</a:t>
            </a:r>
            <a:br>
              <a:rPr lang="nb-NO" sz="2800" dirty="0" smtClean="0"/>
            </a:br>
            <a:r>
              <a:rPr lang="nb-NO" sz="2800" dirty="0" smtClean="0"/>
              <a:t>Premier/ord. og gave	171`		166`</a:t>
            </a:r>
            <a:br>
              <a:rPr lang="nb-NO" sz="2800" dirty="0" smtClean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Resultat			-817`		-1576`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1412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Aksjekapital pr 31/12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00808"/>
            <a:ext cx="7772400" cy="4114800"/>
          </a:xfrm>
        </p:spPr>
        <p:txBody>
          <a:bodyPr/>
          <a:lstStyle/>
          <a:p>
            <a:r>
              <a:rPr lang="nb-NO" b="1" dirty="0" smtClean="0"/>
              <a:t>Skal være 	kr 5 000 000,-</a:t>
            </a:r>
          </a:p>
          <a:p>
            <a:r>
              <a:rPr lang="nb-NO" dirty="0" smtClean="0"/>
              <a:t>2009		kr 1 727 023,-	</a:t>
            </a:r>
          </a:p>
          <a:p>
            <a:r>
              <a:rPr lang="nb-NO" dirty="0" smtClean="0"/>
              <a:t>2010		kr 2 274 692,-</a:t>
            </a:r>
          </a:p>
          <a:p>
            <a:r>
              <a:rPr lang="nb-NO" dirty="0" smtClean="0"/>
              <a:t>2011		kr 2 377 933,-</a:t>
            </a:r>
          </a:p>
          <a:p>
            <a:r>
              <a:rPr lang="nb-NO" dirty="0" smtClean="0"/>
              <a:t>2012		kr 3 380 026,-</a:t>
            </a:r>
          </a:p>
          <a:p>
            <a:r>
              <a:rPr lang="nb-NO" dirty="0" smtClean="0"/>
              <a:t>2013		kr 3 866 533,-</a:t>
            </a:r>
          </a:p>
          <a:p>
            <a:r>
              <a:rPr lang="nb-NO" dirty="0" smtClean="0"/>
              <a:t>2014		kr 4 316 377,-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503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143000"/>
          </a:xfrm>
        </p:spPr>
        <p:txBody>
          <a:bodyPr/>
          <a:lstStyle/>
          <a:p>
            <a:r>
              <a:rPr lang="nb-NO" dirty="0" smtClean="0"/>
              <a:t>Antall ansatte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Daglig leder			100%</a:t>
            </a:r>
            <a:br>
              <a:rPr lang="nb-NO" dirty="0" smtClean="0"/>
            </a:br>
            <a:r>
              <a:rPr lang="nb-NO" dirty="0" smtClean="0"/>
              <a:t>Markedssjef			100%</a:t>
            </a:r>
            <a:br>
              <a:rPr lang="nb-NO" dirty="0" smtClean="0"/>
            </a:br>
            <a:r>
              <a:rPr lang="nb-NO" dirty="0" smtClean="0"/>
              <a:t>Sportssjef				80%</a:t>
            </a:r>
            <a:br>
              <a:rPr lang="nb-NO" dirty="0" smtClean="0"/>
            </a:br>
            <a:r>
              <a:rPr lang="nb-NO" dirty="0" smtClean="0"/>
              <a:t>Rekruttering			60%</a:t>
            </a:r>
            <a:br>
              <a:rPr lang="nb-NO" dirty="0" smtClean="0"/>
            </a:br>
            <a:r>
              <a:rPr lang="nb-NO" dirty="0" smtClean="0"/>
              <a:t>3 </a:t>
            </a:r>
            <a:r>
              <a:rPr lang="nb-NO" dirty="0" err="1" smtClean="0"/>
              <a:t>stk</a:t>
            </a:r>
            <a:r>
              <a:rPr lang="nb-NO" dirty="0" smtClean="0"/>
              <a:t> Kjøkken/Kokker		250% </a:t>
            </a:r>
            <a:br>
              <a:rPr lang="nb-NO" dirty="0" smtClean="0"/>
            </a:br>
            <a:r>
              <a:rPr lang="nb-NO" dirty="0" smtClean="0"/>
              <a:t>Restaurantsjef			100% (Vakant)</a:t>
            </a:r>
            <a:br>
              <a:rPr lang="nb-NO" dirty="0" smtClean="0"/>
            </a:br>
            <a:r>
              <a:rPr lang="nb-NO" dirty="0" smtClean="0"/>
              <a:t>3 </a:t>
            </a:r>
            <a:r>
              <a:rPr lang="nb-NO" dirty="0" err="1" smtClean="0"/>
              <a:t>stk</a:t>
            </a:r>
            <a:r>
              <a:rPr lang="nb-NO" dirty="0" smtClean="0"/>
              <a:t> Bane/Vedlikehold	300%</a:t>
            </a:r>
            <a:br>
              <a:rPr lang="nb-NO" dirty="0" smtClean="0"/>
            </a:br>
            <a:r>
              <a:rPr lang="nb-NO" dirty="0" smtClean="0"/>
              <a:t>Travskole				160%</a:t>
            </a:r>
            <a:br>
              <a:rPr lang="nb-NO" dirty="0" smtClean="0"/>
            </a:br>
            <a:r>
              <a:rPr lang="nb-NO" dirty="0" smtClean="0"/>
              <a:t>Hjemmeside/tips		</a:t>
            </a:r>
            <a:r>
              <a:rPr lang="nb-NO" dirty="0" err="1" smtClean="0"/>
              <a:t>ca</a:t>
            </a:r>
            <a:r>
              <a:rPr lang="nb-NO" dirty="0" smtClean="0"/>
              <a:t> 20%</a:t>
            </a:r>
            <a:br>
              <a:rPr lang="nb-NO" dirty="0" smtClean="0"/>
            </a:br>
            <a:r>
              <a:rPr lang="nb-NO" sz="2400" dirty="0" smtClean="0"/>
              <a:t>Totalt 11,7 årsverk	+ løpsdager og x-spill</a:t>
            </a:r>
            <a:br>
              <a:rPr lang="nb-NO" sz="2400" dirty="0" smtClean="0"/>
            </a:br>
            <a:r>
              <a:rPr lang="nb-NO" dirty="0" smtClean="0"/>
              <a:t>						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3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 og sosiale kostnader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 juli		2012		5 362 000,-</a:t>
            </a:r>
            <a:br>
              <a:rPr lang="nb-NO" dirty="0" smtClean="0"/>
            </a:br>
            <a:r>
              <a:rPr lang="nb-NO" dirty="0" smtClean="0"/>
              <a:t>			2013		6 081 000,-</a:t>
            </a:r>
            <a:br>
              <a:rPr lang="nb-NO" dirty="0" smtClean="0"/>
            </a:br>
            <a:r>
              <a:rPr lang="nb-NO" dirty="0" smtClean="0"/>
              <a:t>			2014		5 893 000,-</a:t>
            </a:r>
            <a:br>
              <a:rPr lang="nb-NO" dirty="0" smtClean="0"/>
            </a:br>
            <a:r>
              <a:rPr lang="nb-NO" dirty="0" smtClean="0"/>
              <a:t>			2015		5 245 263,-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810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Spill pr uke 36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67544" y="1622241"/>
            <a:ext cx="7988424" cy="4114800"/>
          </a:xfrm>
        </p:spPr>
        <p:txBody>
          <a:bodyPr/>
          <a:lstStyle/>
          <a:p>
            <a:r>
              <a:rPr lang="nb-NO" dirty="0" smtClean="0"/>
              <a:t>Budsjett på 		</a:t>
            </a:r>
            <a:r>
              <a:rPr lang="nb-NO" dirty="0"/>
              <a:t>111 </a:t>
            </a:r>
            <a:r>
              <a:rPr lang="nb-NO" dirty="0" smtClean="0"/>
              <a:t>881 207,-</a:t>
            </a:r>
            <a:br>
              <a:rPr lang="nb-NO" dirty="0" smtClean="0"/>
            </a:br>
            <a:r>
              <a:rPr lang="nb-NO" dirty="0" smtClean="0"/>
              <a:t>Omsetning på		</a:t>
            </a:r>
            <a:r>
              <a:rPr lang="nb-NO" dirty="0"/>
              <a:t>110 </a:t>
            </a:r>
            <a:r>
              <a:rPr lang="nb-NO" dirty="0" smtClean="0"/>
              <a:t>650 065,-</a:t>
            </a:r>
            <a:br>
              <a:rPr lang="nb-NO" dirty="0" smtClean="0"/>
            </a:br>
            <a:r>
              <a:rPr lang="nb-NO" dirty="0" smtClean="0"/>
              <a:t>Bak budsjett		 -1 231 142,-  (1,1%)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				</a:t>
            </a:r>
            <a:r>
              <a:rPr lang="nb-NO" sz="2400" b="1" dirty="0" smtClean="0"/>
              <a:t>2012  	2013	2014	2015</a:t>
            </a: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sz="2400" dirty="0" smtClean="0"/>
              <a:t>Bane/</a:t>
            </a:r>
            <a:r>
              <a:rPr lang="nb-NO" sz="2400" dirty="0" err="1" smtClean="0"/>
              <a:t>X</a:t>
            </a:r>
            <a:r>
              <a:rPr lang="nb-NO" sz="2400" dirty="0" smtClean="0"/>
              <a:t>-spill av totalen	5,0%	5,4%	3,6%	3,4%</a:t>
            </a:r>
            <a:br>
              <a:rPr lang="nb-NO" sz="2400" dirty="0" smtClean="0"/>
            </a:br>
            <a:r>
              <a:rPr lang="nb-NO" sz="2400" dirty="0" smtClean="0"/>
              <a:t>Kommisjonær av totalen	71,2%	66,9%	64,1%	60,9%</a:t>
            </a:r>
            <a:br>
              <a:rPr lang="nb-NO" sz="2400" dirty="0" smtClean="0"/>
            </a:br>
            <a:r>
              <a:rPr lang="nb-NO" sz="2400" dirty="0" smtClean="0"/>
              <a:t>E-toto/</a:t>
            </a:r>
            <a:r>
              <a:rPr lang="nb-NO" sz="2400" dirty="0" err="1" smtClean="0"/>
              <a:t>mob</a:t>
            </a:r>
            <a:r>
              <a:rPr lang="nb-NO" sz="2400" dirty="0" smtClean="0"/>
              <a:t> av totalen	23,8%	27,7%	32,3%	35,7%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1143000"/>
          </a:xfrm>
        </p:spPr>
        <p:txBody>
          <a:bodyPr/>
          <a:lstStyle/>
          <a:p>
            <a:r>
              <a:rPr lang="nb-NO" dirty="0" smtClean="0"/>
              <a:t>Andre inntekter pr juli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4539208"/>
          </a:xfrm>
        </p:spPr>
        <p:txBody>
          <a:bodyPr/>
          <a:lstStyle/>
          <a:p>
            <a:r>
              <a:rPr lang="nb-NO" dirty="0" smtClean="0"/>
              <a:t>Sørlandet	Provisjon		7 339`</a:t>
            </a:r>
            <a:br>
              <a:rPr lang="nb-NO" dirty="0" smtClean="0"/>
            </a:br>
            <a:r>
              <a:rPr lang="nb-NO" dirty="0" smtClean="0"/>
              <a:t>			Andre inntekter	7 070` </a:t>
            </a:r>
            <a:r>
              <a:rPr lang="nb-NO" u="sng" dirty="0" smtClean="0"/>
              <a:t>49,1%</a:t>
            </a:r>
          </a:p>
          <a:p>
            <a:r>
              <a:rPr lang="nb-NO" dirty="0" smtClean="0"/>
              <a:t>Andre norske travbaner (fra konsernrapporten):</a:t>
            </a:r>
            <a:br>
              <a:rPr lang="nb-NO" dirty="0" smtClean="0"/>
            </a:br>
            <a:r>
              <a:rPr lang="nb-NO" dirty="0" smtClean="0"/>
              <a:t>De to dårligste 8,2% og 9,2%</a:t>
            </a:r>
            <a:br>
              <a:rPr lang="nb-NO" dirty="0" smtClean="0"/>
            </a:br>
            <a:r>
              <a:rPr lang="nb-NO" dirty="0" smtClean="0"/>
              <a:t>De to beste	29,8% og 29,7%</a:t>
            </a:r>
            <a:br>
              <a:rPr lang="nb-NO" dirty="0" smtClean="0"/>
            </a:br>
            <a:r>
              <a:rPr lang="nb-NO" dirty="0" smtClean="0"/>
              <a:t>Kan være misvisende </a:t>
            </a:r>
            <a:r>
              <a:rPr lang="nb-NO" dirty="0" err="1" smtClean="0"/>
              <a:t>pga</a:t>
            </a:r>
            <a:r>
              <a:rPr lang="nb-NO" dirty="0" smtClean="0"/>
              <a:t> selskapsstrukturer.</a:t>
            </a:r>
          </a:p>
          <a:p>
            <a:r>
              <a:rPr lang="nb-NO" dirty="0" smtClean="0"/>
              <a:t>Første halvår, 15 løpsdager og 45 dager med andre arrangementer.</a:t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4200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/>
          <a:lstStyle/>
          <a:p>
            <a:r>
              <a:rPr lang="nb-NO" dirty="0" smtClean="0"/>
              <a:t>Prosjekt «Økt inntjening»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0" cy="4114800"/>
          </a:xfrm>
        </p:spPr>
        <p:txBody>
          <a:bodyPr/>
          <a:lstStyle/>
          <a:p>
            <a:r>
              <a:rPr lang="nb-NO" b="1" dirty="0" smtClean="0"/>
              <a:t>Konklusjon</a:t>
            </a:r>
            <a:r>
              <a:rPr lang="nb-NO" dirty="0" smtClean="0"/>
              <a:t>: </a:t>
            </a:r>
            <a:r>
              <a:rPr lang="nb-NO" i="1" dirty="0" smtClean="0"/>
              <a:t>«Travsporten må gjennom en holdningsendring for å få en vesentlig økning i sine inntekter» </a:t>
            </a:r>
          </a:p>
          <a:p>
            <a:r>
              <a:rPr lang="nb-NO" dirty="0" smtClean="0"/>
              <a:t>Informasjon er meget viktig for å få vekk all synsing!</a:t>
            </a:r>
          </a:p>
          <a:p>
            <a:r>
              <a:rPr lang="nb-NO" dirty="0" smtClean="0"/>
              <a:t>Marked/sponsorer, løpsserier, </a:t>
            </a:r>
            <a:r>
              <a:rPr lang="nb-NO" dirty="0" err="1" smtClean="0"/>
              <a:t>Payback</a:t>
            </a:r>
            <a:r>
              <a:rPr lang="nb-NO" dirty="0" smtClean="0"/>
              <a:t>-avtaler, utleie av areal, utnyttelse av restaurant, finne felles konsepter, salg av arenanavn, Truck stop.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1609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2400" cy="1143000"/>
          </a:xfrm>
        </p:spPr>
        <p:txBody>
          <a:bodyPr/>
          <a:lstStyle/>
          <a:p>
            <a:r>
              <a:rPr lang="nb-NO" dirty="0" smtClean="0"/>
              <a:t>Hva gjøres på rekrutteringssiden?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484784"/>
            <a:ext cx="7772400" cy="4114800"/>
          </a:xfrm>
        </p:spPr>
        <p:txBody>
          <a:bodyPr/>
          <a:lstStyle/>
          <a:p>
            <a:r>
              <a:rPr lang="nb-NO" dirty="0" smtClean="0"/>
              <a:t>«Sørlandets Travpark TV» som ble annonsert er foreløpig fast tipssending</a:t>
            </a:r>
          </a:p>
          <a:p>
            <a:r>
              <a:rPr lang="nb-NO" dirty="0" smtClean="0"/>
              <a:t>Ny hjemmeside for Sørlandets Travpark er publisert. </a:t>
            </a:r>
          </a:p>
          <a:p>
            <a:r>
              <a:rPr lang="nb-NO" dirty="0" smtClean="0"/>
              <a:t>«Til Start for eldre hester» er i full gang</a:t>
            </a:r>
          </a:p>
          <a:p>
            <a:r>
              <a:rPr lang="nb-NO" dirty="0" smtClean="0"/>
              <a:t>Travskolen.</a:t>
            </a:r>
          </a:p>
          <a:p>
            <a:r>
              <a:rPr lang="nb-NO" dirty="0" smtClean="0"/>
              <a:t>Agder Travforbund, åring og to-åringsprosjekt, samt ungdomsstall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98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347936"/>
          </a:xfrm>
        </p:spPr>
        <p:txBody>
          <a:bodyPr/>
          <a:lstStyle/>
          <a:p>
            <a:r>
              <a:rPr lang="nb-NO" sz="4000" dirty="0" smtClean="0"/>
              <a:t>Alder på hesteeiere pr. fylke</a:t>
            </a:r>
            <a:br>
              <a:rPr lang="nb-NO" sz="4000" dirty="0" smtClean="0"/>
            </a:br>
            <a:r>
              <a:rPr lang="nb-NO" sz="4000" dirty="0" smtClean="0"/>
              <a:t>Travhester 0 – 15 år</a:t>
            </a:r>
            <a:endParaRPr lang="nb-NO" sz="40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755420"/>
              </p:ext>
            </p:extLst>
          </p:nvPr>
        </p:nvGraphicFramePr>
        <p:xfrm>
          <a:off x="467544" y="1556792"/>
          <a:ext cx="8568952" cy="4539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il ned 4"/>
          <p:cNvSpPr/>
          <p:nvPr/>
        </p:nvSpPr>
        <p:spPr bwMode="auto">
          <a:xfrm>
            <a:off x="2054245" y="1700808"/>
            <a:ext cx="242316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72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1143000"/>
          </a:xfrm>
        </p:spPr>
        <p:txBody>
          <a:bodyPr/>
          <a:lstStyle/>
          <a:p>
            <a:r>
              <a:rPr lang="nb-NO" dirty="0" smtClean="0"/>
              <a:t>Hesteeiere under 29 år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074543"/>
              </p:ext>
            </p:extLst>
          </p:nvPr>
        </p:nvGraphicFramePr>
        <p:xfrm>
          <a:off x="467544" y="1484784"/>
          <a:ext cx="8496944" cy="4546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72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Siste år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Automatiserte bommer ut/inn til banen</a:t>
            </a:r>
          </a:p>
          <a:p>
            <a:r>
              <a:rPr lang="nb-NO" dirty="0" err="1" smtClean="0"/>
              <a:t>Veterinærbu</a:t>
            </a:r>
            <a:r>
              <a:rPr lang="nb-NO" dirty="0" smtClean="0"/>
              <a:t> inne på sittetribunen</a:t>
            </a:r>
          </a:p>
          <a:p>
            <a:r>
              <a:rPr lang="nb-NO" dirty="0" smtClean="0"/>
              <a:t>Flatskjermer i restauranten og nymalt</a:t>
            </a:r>
          </a:p>
          <a:p>
            <a:r>
              <a:rPr lang="nb-NO" dirty="0" smtClean="0"/>
              <a:t>Nedtellingssystem til defilering på TV-skjermer i stallene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6825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Pågående prosjekt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b-NO" dirty="0" smtClean="0"/>
              <a:t>Rekruttering av ny restaurantsjef</a:t>
            </a:r>
          </a:p>
          <a:p>
            <a:pPr>
              <a:buFontTx/>
              <a:buChar char="-"/>
            </a:pPr>
            <a:r>
              <a:rPr lang="nb-NO" dirty="0" smtClean="0"/>
              <a:t>Bygging av le-skjul til ponniene</a:t>
            </a:r>
          </a:p>
          <a:p>
            <a:pPr>
              <a:buFontTx/>
              <a:buChar char="-"/>
            </a:pPr>
            <a:r>
              <a:rPr lang="nb-NO" dirty="0" smtClean="0"/>
              <a:t>Stort fokus på inntektssiden, nye muligheter.</a:t>
            </a:r>
          </a:p>
          <a:p>
            <a:pPr>
              <a:buFontTx/>
              <a:buChar char="-"/>
            </a:pPr>
            <a:r>
              <a:rPr lang="nb-NO" dirty="0" smtClean="0"/>
              <a:t>Utskiftning av TV skjermer i </a:t>
            </a:r>
            <a:r>
              <a:rPr lang="nb-NO" dirty="0" err="1" smtClean="0"/>
              <a:t>gjestestallene</a:t>
            </a: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«Til start eldre hester»</a:t>
            </a:r>
            <a:br>
              <a:rPr lang="nb-NO" dirty="0" smtClean="0"/>
            </a:br>
            <a:r>
              <a:rPr lang="nb-NO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/>
          <a:lstStyle/>
          <a:p>
            <a:r>
              <a:rPr lang="nb-NO" dirty="0" smtClean="0"/>
              <a:t>Sesongbane, konsekvenser?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539208"/>
          </a:xfrm>
        </p:spPr>
        <p:txBody>
          <a:bodyPr/>
          <a:lstStyle/>
          <a:p>
            <a:r>
              <a:rPr lang="nb-NO" dirty="0" smtClean="0"/>
              <a:t>110 hester står i trening på banen</a:t>
            </a:r>
            <a:br>
              <a:rPr lang="nb-NO" dirty="0" smtClean="0"/>
            </a:br>
            <a:r>
              <a:rPr lang="nb-NO" dirty="0" smtClean="0"/>
              <a:t>Bane og løyper må være i orden, alt må brøytes og vedlikeholdes</a:t>
            </a:r>
          </a:p>
          <a:p>
            <a:r>
              <a:rPr lang="nb-NO" dirty="0" smtClean="0"/>
              <a:t>Alle ansatte er fast ansatt, skal ha sin lønn</a:t>
            </a:r>
          </a:p>
          <a:p>
            <a:r>
              <a:rPr lang="nb-NO" b="1" dirty="0" smtClean="0"/>
              <a:t>Det er ikke noe å spare på dette!</a:t>
            </a:r>
          </a:p>
          <a:p>
            <a:r>
              <a:rPr lang="nb-NO" dirty="0" smtClean="0"/>
              <a:t>Vårt syn er at det ville gått ut over hesteeierne og rekruttering av nye i regionen, som ikke ville hatt løpstilbud på hjemmebane i perioden.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574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9600" dirty="0" smtClean="0"/>
              <a:t>    Spørsmål?</a:t>
            </a:r>
            <a:endParaRPr lang="nb-NO" sz="9600" dirty="0"/>
          </a:p>
        </p:txBody>
      </p:sp>
    </p:spTree>
    <p:extLst>
      <p:ext uri="{BB962C8B-B14F-4D97-AF65-F5344CB8AC3E}">
        <p14:creationId xmlns:p14="http://schemas.microsoft.com/office/powerpoint/2010/main" val="188561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Løpspremier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628800"/>
            <a:ext cx="7772400" cy="4114800"/>
          </a:xfrm>
        </p:spPr>
        <p:txBody>
          <a:bodyPr/>
          <a:lstStyle/>
          <a:p>
            <a:r>
              <a:rPr lang="nb-NO" dirty="0" smtClean="0"/>
              <a:t>Hva er kostnaden ved å øke med kr 2000,- i førstepremie i 9 løp hele året?</a:t>
            </a:r>
          </a:p>
          <a:p>
            <a:r>
              <a:rPr lang="nb-NO" dirty="0" smtClean="0"/>
              <a:t>Kr 40 320,- pr løpsdag</a:t>
            </a:r>
          </a:p>
          <a:p>
            <a:r>
              <a:rPr lang="nb-NO" dirty="0" smtClean="0"/>
              <a:t>26 løpsdager = 1 048 320,-</a:t>
            </a:r>
          </a:p>
          <a:p>
            <a:r>
              <a:rPr lang="nb-NO" dirty="0" smtClean="0"/>
              <a:t>Kun en ekstra premie på kr 2000,- i hvert løp?</a:t>
            </a:r>
          </a:p>
          <a:p>
            <a:r>
              <a:rPr lang="nb-NO" dirty="0" smtClean="0"/>
              <a:t>26 løpsdager = 524 160,-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02675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32343</TotalTime>
  <Words>285</Words>
  <Application>Microsoft Office PowerPoint</Application>
  <PresentationFormat>Skjermfremvisning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Blank Presentation</vt:lpstr>
      <vt:lpstr>PowerPoint-presentasjon</vt:lpstr>
      <vt:lpstr>PowerPoint-presentasjon</vt:lpstr>
      <vt:lpstr>Regnskapstall pr juli</vt:lpstr>
      <vt:lpstr>Aksjekapital pr 31/12</vt:lpstr>
      <vt:lpstr>Antall ansatte</vt:lpstr>
      <vt:lpstr>Lønn og sosiale kostnader</vt:lpstr>
      <vt:lpstr>Spill pr uke 36</vt:lpstr>
      <vt:lpstr>Andre inntekter pr juli</vt:lpstr>
      <vt:lpstr>Prosjekt «Økt inntjening»</vt:lpstr>
      <vt:lpstr>Hva gjøres på rekrutteringssiden?</vt:lpstr>
      <vt:lpstr>Alder på hesteeiere pr. fylke Travhester 0 – 15 år</vt:lpstr>
      <vt:lpstr>Hesteeiere under 29 år</vt:lpstr>
      <vt:lpstr>Siste år</vt:lpstr>
      <vt:lpstr>Pågående prosjekt</vt:lpstr>
      <vt:lpstr>Sesongbane, konsekvenser?</vt:lpstr>
      <vt:lpstr>PowerPoint-presentasjon</vt:lpstr>
      <vt:lpstr>Løpspremier</vt:lpstr>
    </vt:vector>
  </TitlesOfParts>
  <Company>Recommended Norge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Jahn Fredrik Reme</dc:creator>
  <cp:lastModifiedBy>Kjetil Olsen</cp:lastModifiedBy>
  <cp:revision>112</cp:revision>
  <dcterms:created xsi:type="dcterms:W3CDTF">2007-02-05T10:01:50Z</dcterms:created>
  <dcterms:modified xsi:type="dcterms:W3CDTF">2015-09-21T07:40:56Z</dcterms:modified>
</cp:coreProperties>
</file>