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330" r:id="rId5"/>
    <p:sldId id="333" r:id="rId6"/>
    <p:sldId id="334" r:id="rId7"/>
    <p:sldId id="335" r:id="rId8"/>
    <p:sldId id="336" r:id="rId9"/>
    <p:sldId id="339" r:id="rId10"/>
    <p:sldId id="342" r:id="rId11"/>
    <p:sldId id="340" r:id="rId12"/>
    <p:sldId id="341" r:id="rId13"/>
    <p:sldId id="328" r:id="rId14"/>
    <p:sldId id="348" r:id="rId15"/>
    <p:sldId id="344" r:id="rId16"/>
    <p:sldId id="337" r:id="rId17"/>
    <p:sldId id="350" r:id="rId18"/>
    <p:sldId id="306" r:id="rId19"/>
    <p:sldId id="338" r:id="rId20"/>
    <p:sldId id="320" r:id="rId21"/>
    <p:sldId id="347" r:id="rId22"/>
    <p:sldId id="346" r:id="rId23"/>
    <p:sldId id="329" r:id="rId24"/>
    <p:sldId id="345" r:id="rId25"/>
    <p:sldId id="349" r:id="rId26"/>
    <p:sldId id="326" r:id="rId27"/>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71739" autoAdjust="0"/>
  </p:normalViewPr>
  <p:slideViewPr>
    <p:cSldViewPr>
      <p:cViewPr varScale="1">
        <p:scale>
          <a:sx n="95" d="100"/>
          <a:sy n="95" d="100"/>
        </p:scale>
        <p:origin x="201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393D92F-D72F-4D56-A057-321D87801FB6}" type="datetimeFigureOut">
              <a:rPr lang="nb-NO" smtClean="0"/>
              <a:pPr/>
              <a:t>02.11.2016</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4"/>
            <a:ext cx="5438140" cy="4466987"/>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951F5B0-55F1-4838-93F9-208B45CF1AEB}" type="slidenum">
              <a:rPr lang="nb-NO" smtClean="0"/>
              <a:pPr/>
              <a:t>‹#›</a:t>
            </a:fld>
            <a:endParaRPr lang="nb-NO"/>
          </a:p>
        </p:txBody>
      </p:sp>
    </p:spTree>
    <p:extLst>
      <p:ext uri="{BB962C8B-B14F-4D97-AF65-F5344CB8AC3E}">
        <p14:creationId xmlns:p14="http://schemas.microsoft.com/office/powerpoint/2010/main" val="3298679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B951F5B0-55F1-4838-93F9-208B45CF1AEB}" type="slidenum">
              <a:rPr lang="nb-NO" smtClean="0"/>
              <a:pPr/>
              <a:t>17</a:t>
            </a:fld>
            <a:endParaRPr lang="nb-NO"/>
          </a:p>
        </p:txBody>
      </p:sp>
    </p:spTree>
    <p:extLst>
      <p:ext uri="{BB962C8B-B14F-4D97-AF65-F5344CB8AC3E}">
        <p14:creationId xmlns:p14="http://schemas.microsoft.com/office/powerpoint/2010/main" val="1117825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B951F5B0-55F1-4838-93F9-208B45CF1AEB}" type="slidenum">
              <a:rPr lang="nb-NO" smtClean="0"/>
              <a:pPr/>
              <a:t>23</a:t>
            </a:fld>
            <a:endParaRPr lang="nb-NO"/>
          </a:p>
        </p:txBody>
      </p:sp>
    </p:spTree>
    <p:extLst>
      <p:ext uri="{BB962C8B-B14F-4D97-AF65-F5344CB8AC3E}">
        <p14:creationId xmlns:p14="http://schemas.microsoft.com/office/powerpoint/2010/main" val="4115323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3A0DC9B1-B42E-4399-9AB1-6F669E4E28EB}" type="datetimeFigureOut">
              <a:rPr lang="nb-NO" smtClean="0"/>
              <a:pPr/>
              <a:t>02.11.2016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3740B87-D09A-4504-86E2-565B0179EF0E}"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3A0DC9B1-B42E-4399-9AB1-6F669E4E28EB}" type="datetimeFigureOut">
              <a:rPr lang="nb-NO" smtClean="0"/>
              <a:pPr/>
              <a:t>02.11.2016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3740B87-D09A-4504-86E2-565B0179EF0E}"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3A0DC9B1-B42E-4399-9AB1-6F669E4E28EB}" type="datetimeFigureOut">
              <a:rPr lang="nb-NO" smtClean="0"/>
              <a:pPr/>
              <a:t>02.11.2016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3740B87-D09A-4504-86E2-565B0179EF0E}"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3A0DC9B1-B42E-4399-9AB1-6F669E4E28EB}" type="datetimeFigureOut">
              <a:rPr lang="nb-NO" smtClean="0"/>
              <a:pPr/>
              <a:t>02.11.2016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3740B87-D09A-4504-86E2-565B0179EF0E}"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A0DC9B1-B42E-4399-9AB1-6F669E4E28EB}" type="datetimeFigureOut">
              <a:rPr lang="nb-NO" smtClean="0"/>
              <a:pPr/>
              <a:t>02.11.2016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3740B87-D09A-4504-86E2-565B0179EF0E}" type="slidenum">
              <a:rPr lang="nb-NO" smtClean="0"/>
              <a:pPr/>
              <a:t>‹#›</a:t>
            </a:fld>
            <a:endParaRPr lang="nb-NO"/>
          </a:p>
        </p:txBody>
      </p:sp>
      <p:sp>
        <p:nvSpPr>
          <p:cNvPr id="6" name="Plassholder for tekst 5"/>
          <p:cNvSpPr>
            <a:spLocks noGrp="1"/>
          </p:cNvSpPr>
          <p:nvPr>
            <p:ph type="body" sz="quarter" idx="13"/>
          </p:nvPr>
        </p:nvSpPr>
        <p:spPr>
          <a:xfrm>
            <a:off x="1475656" y="1196752"/>
            <a:ext cx="6121400" cy="338455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3A0DC9B1-B42E-4399-9AB1-6F669E4E28EB}" type="datetimeFigureOut">
              <a:rPr lang="nb-NO" smtClean="0"/>
              <a:pPr/>
              <a:t>02.11.2016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D3740B87-D09A-4504-86E2-565B0179EF0E}"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3A0DC9B1-B42E-4399-9AB1-6F669E4E28EB}" type="datetimeFigureOut">
              <a:rPr lang="nb-NO" smtClean="0"/>
              <a:pPr/>
              <a:t>02.11.2016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3740B87-D09A-4504-86E2-565B0179EF0E}" type="slidenum">
              <a:rPr lang="nb-NO" smtClean="0"/>
              <a:pPr/>
              <a:t>‹#›</a:t>
            </a:fld>
            <a:endParaRPr lang="nb-NO"/>
          </a:p>
        </p:txBody>
      </p:sp>
      <p:sp>
        <p:nvSpPr>
          <p:cNvPr id="7" name="Plassholder for tekst 6"/>
          <p:cNvSpPr>
            <a:spLocks noGrp="1"/>
          </p:cNvSpPr>
          <p:nvPr>
            <p:ph type="body" sz="quarter" idx="13"/>
          </p:nvPr>
        </p:nvSpPr>
        <p:spPr>
          <a:xfrm>
            <a:off x="539750" y="1700213"/>
            <a:ext cx="8208963" cy="439261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3A0DC9B1-B42E-4399-9AB1-6F669E4E28EB}" type="datetimeFigureOut">
              <a:rPr lang="nb-NO" smtClean="0"/>
              <a:pPr/>
              <a:t>02.11.2016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3740B87-D09A-4504-86E2-565B0179EF0E}"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0DC9B1-B42E-4399-9AB1-6F669E4E28EB}" type="datetimeFigureOut">
              <a:rPr lang="nb-NO" smtClean="0"/>
              <a:pPr/>
              <a:t>02.11.2016</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740B87-D09A-4504-86E2-565B0179EF0E}" type="slidenum">
              <a:rPr lang="nb-NO" smtClean="0"/>
              <a:pPr/>
              <a:t>‹#›</a:t>
            </a:fld>
            <a:endParaRPr lang="nb-NO"/>
          </a:p>
        </p:txBody>
      </p:sp>
      <p:pic>
        <p:nvPicPr>
          <p:cNvPr id="7" name="Picture 2"/>
          <p:cNvPicPr>
            <a:picLocks noChangeAspect="1" noChangeArrowheads="1"/>
          </p:cNvPicPr>
          <p:nvPr userDrawn="1"/>
        </p:nvPicPr>
        <p:blipFill>
          <a:blip r:embed="rId10" cstate="print"/>
          <a:srcRect/>
          <a:stretch>
            <a:fillRect/>
          </a:stretch>
        </p:blipFill>
        <p:spPr bwMode="auto">
          <a:xfrm>
            <a:off x="8286776" y="142852"/>
            <a:ext cx="606411" cy="642942"/>
          </a:xfrm>
          <a:prstGeom prst="rect">
            <a:avLst/>
          </a:prstGeom>
          <a:noFill/>
          <a:ln w="9525">
            <a:noFill/>
            <a:miter lim="800000"/>
            <a:headEnd/>
            <a:tailEnd/>
          </a:ln>
        </p:spPr>
      </p:pic>
      <p:cxnSp>
        <p:nvCxnSpPr>
          <p:cNvPr id="8" name="Rett linje 7"/>
          <p:cNvCxnSpPr/>
          <p:nvPr userDrawn="1"/>
        </p:nvCxnSpPr>
        <p:spPr>
          <a:xfrm>
            <a:off x="1259632" y="908720"/>
            <a:ext cx="6572296" cy="1588"/>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7" r:id="rId5"/>
    <p:sldLayoutId id="2147483665" r:id="rId6"/>
    <p:sldLayoutId id="2147483666" r:id="rId7"/>
    <p:sldLayoutId id="214748367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210146"/>
          </a:xfrm>
        </p:spPr>
        <p:txBody>
          <a:bodyPr>
            <a:normAutofit fontScale="90000"/>
          </a:bodyPr>
          <a:lstStyle/>
          <a:p>
            <a:r>
              <a:rPr lang="nb-NO" dirty="0" smtClean="0"/>
              <a:t>Prosjekt Ungdomstrav</a:t>
            </a:r>
            <a:br>
              <a:rPr lang="nb-NO" dirty="0" smtClean="0"/>
            </a:br>
            <a:r>
              <a:rPr lang="nb-NO" sz="3600" dirty="0" smtClean="0">
                <a:solidFill>
                  <a:srgbClr val="FF0000"/>
                </a:solidFill>
              </a:rPr>
              <a:t>Trav 2020, Rekruttering </a:t>
            </a:r>
            <a:endParaRPr lang="nb-NO" sz="3600" dirty="0">
              <a:solidFill>
                <a:srgbClr val="FF0000"/>
              </a:solidFill>
            </a:endParaRPr>
          </a:p>
        </p:txBody>
      </p:sp>
      <p:sp>
        <p:nvSpPr>
          <p:cNvPr id="5" name="TekstSylinder 4"/>
          <p:cNvSpPr txBox="1"/>
          <p:nvPr/>
        </p:nvSpPr>
        <p:spPr>
          <a:xfrm>
            <a:off x="395536" y="5661248"/>
            <a:ext cx="8208912" cy="52322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nb-NO"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Maylen Lode og Joe Frazier</a:t>
            </a:r>
            <a:endParaRPr lang="nb-NO"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7" name="Plassholder for innhold 6" descr="1393456_10200736118402037_2314277423170942412_n.jpg"/>
          <p:cNvPicPr>
            <a:picLocks noGrp="1" noChangeAspect="1"/>
          </p:cNvPicPr>
          <p:nvPr>
            <p:ph idx="1"/>
          </p:nvPr>
        </p:nvPicPr>
        <p:blipFill>
          <a:blip r:embed="rId2">
            <a:extLst>
              <a:ext uri="{28A0092B-C50C-407E-A947-70E740481C1C}">
                <a14:useLocalDpi xmlns:a14="http://schemas.microsoft.com/office/drawing/2010/main" val="0"/>
              </a:ext>
            </a:extLst>
          </a:blip>
          <a:srcRect t="13336" b="13336"/>
          <a:stretch>
            <a:fillRect/>
          </a:stretch>
        </p:blipFill>
        <p:spPr>
          <a:xfrm>
            <a:off x="468313" y="1628775"/>
            <a:ext cx="8229600" cy="4525963"/>
          </a:xfrm>
        </p:spPr>
      </p:pic>
    </p:spTree>
    <p:extLst>
      <p:ext uri="{BB962C8B-B14F-4D97-AF65-F5344CB8AC3E}">
        <p14:creationId xmlns:p14="http://schemas.microsoft.com/office/powerpoint/2010/main" val="3812590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Litt Historikk</a:t>
            </a:r>
            <a:br>
              <a:rPr lang="nb-NO" dirty="0" smtClean="0"/>
            </a:br>
            <a:endParaRPr lang="nb-NO" dirty="0"/>
          </a:p>
        </p:txBody>
      </p:sp>
      <p:pic>
        <p:nvPicPr>
          <p:cNvPr id="4" name="Plassholder for innhold 3"/>
          <p:cNvPicPr>
            <a:picLocks noGrp="1" noChangeAspect="1"/>
          </p:cNvPicPr>
          <p:nvPr>
            <p:ph idx="1"/>
          </p:nvPr>
        </p:nvPicPr>
        <p:blipFill rotWithShape="1">
          <a:blip r:embed="rId2"/>
          <a:srcRect l="-63260" t="-65151" r="-59076" b="-17235"/>
          <a:stretch/>
        </p:blipFill>
        <p:spPr>
          <a:xfrm>
            <a:off x="467544" y="1700808"/>
            <a:ext cx="8094132" cy="5435600"/>
          </a:xfrm>
        </p:spPr>
      </p:pic>
      <p:sp>
        <p:nvSpPr>
          <p:cNvPr id="6" name="TekstSylinder 5"/>
          <p:cNvSpPr txBox="1"/>
          <p:nvPr/>
        </p:nvSpPr>
        <p:spPr>
          <a:xfrm>
            <a:off x="1043608" y="1268760"/>
            <a:ext cx="7488832" cy="2031325"/>
          </a:xfrm>
          <a:prstGeom prst="rect">
            <a:avLst/>
          </a:prstGeom>
          <a:noFill/>
        </p:spPr>
        <p:txBody>
          <a:bodyPr wrap="square" rtlCol="0">
            <a:spAutoFit/>
          </a:bodyPr>
          <a:lstStyle/>
          <a:p>
            <a:pPr marL="285750" indent="-285750">
              <a:buFont typeface="Wingdings" charset="0"/>
              <a:buChar char=""/>
            </a:pPr>
            <a:r>
              <a:rPr lang="nb-NO" dirty="0" smtClean="0">
                <a:ea typeface="Wingdings"/>
                <a:cs typeface="Wingdings"/>
                <a:sym typeface="Wingdings"/>
              </a:rPr>
              <a:t>Naturlig rekruttering da hesten var en del av Norsk landbruk, fra generasjon til generasjon. Arbeidshest er blitt hobbyhest, </a:t>
            </a:r>
            <a:r>
              <a:rPr lang="nb-NO" dirty="0" err="1" smtClean="0">
                <a:ea typeface="Wingdings"/>
                <a:cs typeface="Wingdings"/>
                <a:sym typeface="Wingdings"/>
              </a:rPr>
              <a:t>ca</a:t>
            </a:r>
            <a:r>
              <a:rPr lang="nb-NO" dirty="0" smtClean="0">
                <a:ea typeface="Wingdings"/>
                <a:cs typeface="Wingdings"/>
                <a:sym typeface="Wingdings"/>
              </a:rPr>
              <a:t> 125 000 hester i Norge.</a:t>
            </a:r>
          </a:p>
          <a:p>
            <a:pPr marL="285750" indent="-285750">
              <a:buFont typeface="Wingdings" charset="0"/>
              <a:buChar char=""/>
            </a:pPr>
            <a:r>
              <a:rPr lang="nb-NO" dirty="0" smtClean="0">
                <a:sym typeface="Wingdings"/>
              </a:rPr>
              <a:t>Eller via etablerte travhestemiljø, rundt om på travbaner eller travstaller.</a:t>
            </a:r>
          </a:p>
          <a:p>
            <a:pPr marL="285750" indent="-285750">
              <a:buFont typeface="Wingdings" charset="0"/>
              <a:buChar char=""/>
            </a:pPr>
            <a:r>
              <a:rPr lang="nb-NO" dirty="0" smtClean="0">
                <a:ea typeface="Wingdings"/>
                <a:cs typeface="Wingdings"/>
                <a:sym typeface="Wingdings"/>
              </a:rPr>
              <a:t>I dag, er antall hester fra 1960, trolig 6-doblet, men ikke innen travsporten?</a:t>
            </a:r>
          </a:p>
          <a:p>
            <a:pPr marL="285750" indent="-285750">
              <a:buFont typeface="Wingdings" charset="0"/>
              <a:buChar char=""/>
            </a:pPr>
            <a:r>
              <a:rPr lang="nb-NO" dirty="0" smtClean="0">
                <a:ea typeface="Wingdings"/>
                <a:cs typeface="Wingdings"/>
                <a:sym typeface="Wingdings"/>
              </a:rPr>
              <a:t>Vi har færre og færre travhesteeiere, og fødsels </a:t>
            </a:r>
            <a:r>
              <a:rPr lang="nb-NO" dirty="0" err="1" smtClean="0">
                <a:ea typeface="Wingdings"/>
                <a:cs typeface="Wingdings"/>
                <a:sym typeface="Wingdings"/>
              </a:rPr>
              <a:t>tallenene</a:t>
            </a:r>
            <a:r>
              <a:rPr lang="nb-NO" dirty="0" smtClean="0">
                <a:ea typeface="Wingdings"/>
                <a:cs typeface="Wingdings"/>
                <a:sym typeface="Wingdings"/>
              </a:rPr>
              <a:t> går nedover.</a:t>
            </a:r>
          </a:p>
          <a:p>
            <a:pPr marL="285750" indent="-285750">
              <a:buFont typeface="Wingdings" charset="0"/>
              <a:buChar char=""/>
            </a:pPr>
            <a:r>
              <a:rPr lang="nb-NO" dirty="0" smtClean="0">
                <a:ea typeface="Wingdings"/>
                <a:cs typeface="Wingdings"/>
                <a:sym typeface="Wingdings"/>
              </a:rPr>
              <a:t>Barn og unge kan velge og vrake i aktivitetstilbud, også innen hestesport.</a:t>
            </a:r>
          </a:p>
          <a:p>
            <a:pPr marL="285750" indent="-285750">
              <a:buFont typeface="Wingdings" charset="0"/>
              <a:buChar char=""/>
            </a:pPr>
            <a:r>
              <a:rPr lang="nb-NO" dirty="0" smtClean="0">
                <a:ea typeface="Wingdings"/>
                <a:cs typeface="Wingdings"/>
                <a:sym typeface="Wingdings"/>
              </a:rPr>
              <a:t>Rekrutteringen går ikke av seg selv, tar vi ikke dette på alvor dør travsporten</a:t>
            </a:r>
            <a:endParaRPr lang="nb-NO" dirty="0">
              <a:ea typeface="Wingdings"/>
              <a:cs typeface="Wingdings"/>
              <a:sym typeface="Wingdings"/>
            </a:endParaRPr>
          </a:p>
        </p:txBody>
      </p:sp>
    </p:spTree>
    <p:extLst>
      <p:ext uri="{BB962C8B-B14F-4D97-AF65-F5344CB8AC3E}">
        <p14:creationId xmlns:p14="http://schemas.microsoft.com/office/powerpoint/2010/main" val="39818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Dagens situasjon</a:t>
            </a:r>
            <a:br>
              <a:rPr lang="nb-NO" dirty="0" smtClean="0"/>
            </a:br>
            <a:endParaRPr lang="nb-NO" dirty="0"/>
          </a:p>
        </p:txBody>
      </p:sp>
      <p:sp>
        <p:nvSpPr>
          <p:cNvPr id="3" name="Plassholder for innhold 2"/>
          <p:cNvSpPr>
            <a:spLocks noGrp="1"/>
          </p:cNvSpPr>
          <p:nvPr>
            <p:ph idx="1"/>
          </p:nvPr>
        </p:nvSpPr>
        <p:spPr/>
        <p:txBody>
          <a:bodyPr>
            <a:normAutofit fontScale="70000" lnSpcReduction="20000"/>
          </a:bodyPr>
          <a:lstStyle/>
          <a:p>
            <a:r>
              <a:rPr lang="nb-NO" dirty="0" smtClean="0"/>
              <a:t>Ponnitrav er </a:t>
            </a:r>
            <a:r>
              <a:rPr lang="nb-NO" dirty="0" err="1" smtClean="0"/>
              <a:t>DNT´s</a:t>
            </a:r>
            <a:r>
              <a:rPr lang="nb-NO" dirty="0" smtClean="0"/>
              <a:t> satsing på rekrutterende virksomhet blant barn/ungdom i aldersgruppen 8 – 21 år. </a:t>
            </a:r>
          </a:p>
          <a:p>
            <a:r>
              <a:rPr lang="nb-NO" dirty="0" smtClean="0"/>
              <a:t>Ponnitravet ble innført på siste halvdel av 1990 tallet i Norge.</a:t>
            </a:r>
          </a:p>
          <a:p>
            <a:r>
              <a:rPr lang="nb-NO" dirty="0" smtClean="0"/>
              <a:t>Ponniutvalg i alle travforbund.</a:t>
            </a:r>
          </a:p>
          <a:p>
            <a:r>
              <a:rPr lang="nb-NO" dirty="0" smtClean="0"/>
              <a:t>Flere hundre barn og ponnier er aktive i ponnitravet, og det arr. Ponniløp over hele landet</a:t>
            </a:r>
            <a:r>
              <a:rPr lang="nb-NO" dirty="0"/>
              <a:t> </a:t>
            </a:r>
            <a:r>
              <a:rPr lang="nb-NO" dirty="0" smtClean="0">
                <a:solidFill>
                  <a:srgbClr val="FF0000"/>
                </a:solidFill>
              </a:rPr>
              <a:t>som nå vises på DNT-TV</a:t>
            </a:r>
          </a:p>
          <a:p>
            <a:r>
              <a:rPr lang="nb-NO" dirty="0" smtClean="0"/>
              <a:t>Barn i ponnitravet, kommer i stor grad fra travfamilier. </a:t>
            </a:r>
          </a:p>
          <a:p>
            <a:r>
              <a:rPr lang="nb-NO" dirty="0" smtClean="0"/>
              <a:t>Vi har et problem med å nå ut av vår egen familie.</a:t>
            </a:r>
          </a:p>
          <a:p>
            <a:r>
              <a:rPr lang="nb-NO" dirty="0" smtClean="0"/>
              <a:t>Jentene dominerer er i stort flertall blant de unge.</a:t>
            </a:r>
          </a:p>
          <a:p>
            <a:r>
              <a:rPr lang="nb-NO" dirty="0" smtClean="0"/>
              <a:t>Dagens ”nye” aktive har ofte bakgrunn fra ponnitravet.</a:t>
            </a:r>
          </a:p>
          <a:p>
            <a:r>
              <a:rPr lang="nb-NO" dirty="0" smtClean="0"/>
              <a:t>Utfordring er at vi har stort frafall av barn / ungdom i alderen 15-16 år, opp mot 50 %!!!</a:t>
            </a:r>
            <a:endParaRPr lang="nb-NO" dirty="0"/>
          </a:p>
        </p:txBody>
      </p:sp>
    </p:spTree>
    <p:extLst>
      <p:ext uri="{BB962C8B-B14F-4D97-AF65-F5344CB8AC3E}">
        <p14:creationId xmlns:p14="http://schemas.microsoft.com/office/powerpoint/2010/main" val="71769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Ponnitravet</a:t>
            </a:r>
            <a:br>
              <a:rPr lang="nb-NO" dirty="0" smtClean="0"/>
            </a:br>
            <a:endParaRPr lang="nb-NO" dirty="0"/>
          </a:p>
        </p:txBody>
      </p:sp>
      <p:sp>
        <p:nvSpPr>
          <p:cNvPr id="3" name="Plassholder for innhold 2"/>
          <p:cNvSpPr>
            <a:spLocks noGrp="1"/>
          </p:cNvSpPr>
          <p:nvPr>
            <p:ph idx="1"/>
          </p:nvPr>
        </p:nvSpPr>
        <p:spPr/>
        <p:txBody>
          <a:bodyPr>
            <a:normAutofit/>
          </a:bodyPr>
          <a:lstStyle/>
          <a:p>
            <a:r>
              <a:rPr lang="nb-NO" sz="2400" dirty="0" smtClean="0"/>
              <a:t>Veldig viktig at barn blir kjent med travsporten hesten, før de fyller 16 år og at de kommer inn i et miljø. </a:t>
            </a:r>
          </a:p>
          <a:p>
            <a:r>
              <a:rPr lang="nb-NO" sz="2400" dirty="0" smtClean="0"/>
              <a:t>”unge drar unge” og ”unge drar foreldre” får vi barna inn i ponnitravet så blir de ofte, om vi har et tilbud til de. </a:t>
            </a:r>
          </a:p>
          <a:p>
            <a:endParaRPr lang="nb-NO" sz="1800" dirty="0"/>
          </a:p>
          <a:p>
            <a:endParaRPr lang="nb-NO" sz="1800" dirty="0"/>
          </a:p>
        </p:txBody>
      </p:sp>
      <p:pic>
        <p:nvPicPr>
          <p:cNvPr id="4" name="Bilde 3" descr="Unknow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3501008"/>
            <a:ext cx="3492500" cy="2324100"/>
          </a:xfrm>
          <a:prstGeom prst="rect">
            <a:avLst/>
          </a:prstGeom>
        </p:spPr>
      </p:pic>
    </p:spTree>
    <p:extLst>
      <p:ext uri="{BB962C8B-B14F-4D97-AF65-F5344CB8AC3E}">
        <p14:creationId xmlns:p14="http://schemas.microsoft.com/office/powerpoint/2010/main" val="299667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Ponnitrav</a:t>
            </a:r>
            <a:br>
              <a:rPr lang="nb-NO" dirty="0" smtClean="0"/>
            </a:br>
            <a:r>
              <a:rPr lang="nb-NO" dirty="0" smtClean="0"/>
              <a:t>Vi har </a:t>
            </a:r>
            <a:r>
              <a:rPr lang="nb-NO" dirty="0" err="1" smtClean="0"/>
              <a:t>litturaturen</a:t>
            </a:r>
            <a:r>
              <a:rPr lang="nb-NO" dirty="0" smtClean="0"/>
              <a:t>, læremateriell!</a:t>
            </a:r>
            <a:endParaRPr lang="nb-NO" dirty="0"/>
          </a:p>
        </p:txBody>
      </p:sp>
      <p:pic>
        <p:nvPicPr>
          <p:cNvPr id="6" name="Plassholder for innhold 5" descr="IMG_2458.jpg"/>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4153" b="20537"/>
          <a:stretch/>
        </p:blipFill>
        <p:spPr>
          <a:xfrm>
            <a:off x="782554" y="1772816"/>
            <a:ext cx="7914589" cy="5085184"/>
          </a:xfrm>
        </p:spPr>
      </p:pic>
    </p:spTree>
    <p:extLst>
      <p:ext uri="{BB962C8B-B14F-4D97-AF65-F5344CB8AC3E}">
        <p14:creationId xmlns:p14="http://schemas.microsoft.com/office/powerpoint/2010/main" val="14047333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Hvorfor må vi rekruttere</a:t>
            </a:r>
            <a:br>
              <a:rPr lang="nb-NO" dirty="0" smtClean="0"/>
            </a:br>
            <a:r>
              <a:rPr lang="nb-NO" dirty="0" smtClean="0"/>
              <a:t>barn og unge til travsporten!</a:t>
            </a:r>
            <a:endParaRPr lang="nb-NO" dirty="0"/>
          </a:p>
        </p:txBody>
      </p:sp>
      <p:sp>
        <p:nvSpPr>
          <p:cNvPr id="3" name="Plassholder for innhold 2"/>
          <p:cNvSpPr>
            <a:spLocks noGrp="1"/>
          </p:cNvSpPr>
          <p:nvPr>
            <p:ph idx="1"/>
          </p:nvPr>
        </p:nvSpPr>
        <p:spPr/>
        <p:txBody>
          <a:bodyPr>
            <a:normAutofit fontScale="77500" lnSpcReduction="20000"/>
          </a:bodyPr>
          <a:lstStyle/>
          <a:p>
            <a:r>
              <a:rPr lang="nb-NO" dirty="0" smtClean="0"/>
              <a:t>Vi trenger nye hesteeiere, aktive, ledere/tillitsvalgte, publikum…. </a:t>
            </a:r>
            <a:r>
              <a:rPr lang="nb-NO" dirty="0" err="1"/>
              <a:t>o</a:t>
            </a:r>
            <a:r>
              <a:rPr lang="nb-NO" dirty="0" err="1" smtClean="0"/>
              <a:t>sv</a:t>
            </a:r>
            <a:r>
              <a:rPr lang="nb-NO" dirty="0" smtClean="0"/>
              <a:t>…. for å øke interessen for travsporten i hele landet. </a:t>
            </a:r>
          </a:p>
          <a:p>
            <a:r>
              <a:rPr lang="nb-NO" dirty="0" smtClean="0"/>
              <a:t>Det er et samfunnsoppdrag å ha et meningsfylt fritidstilbud til barn og unge, der man tilegner seg sosiale verdier som varer livet ut </a:t>
            </a:r>
            <a:r>
              <a:rPr lang="nb-NO" dirty="0" err="1" smtClean="0"/>
              <a:t>jfr.arbeid</a:t>
            </a:r>
            <a:r>
              <a:rPr lang="nb-NO" dirty="0" smtClean="0"/>
              <a:t> med </a:t>
            </a:r>
            <a:r>
              <a:rPr lang="nb-NO" dirty="0"/>
              <a:t>h</a:t>
            </a:r>
            <a:r>
              <a:rPr lang="nb-NO" dirty="0" smtClean="0"/>
              <a:t>esten gir mestringsfølelse, ro og tilhørighet.</a:t>
            </a:r>
          </a:p>
          <a:p>
            <a:r>
              <a:rPr lang="nb-NO" dirty="0" err="1" smtClean="0"/>
              <a:t>DNT`s</a:t>
            </a:r>
            <a:r>
              <a:rPr lang="nb-NO" dirty="0" smtClean="0"/>
              <a:t> visjon ”DNT – en aktiv bidragsyter i samfunnsutviklingen med sporten og travhesten i sentrum”</a:t>
            </a:r>
          </a:p>
          <a:p>
            <a:r>
              <a:rPr lang="nb-NO" dirty="0" smtClean="0"/>
              <a:t>Travsporten har et ansvar for å ha en egen avl, for å ivareta nasjonal hesterase, disse trenger eiere.</a:t>
            </a:r>
          </a:p>
          <a:p>
            <a:r>
              <a:rPr lang="nb-NO" dirty="0" smtClean="0"/>
              <a:t>Det handler om å sikre sporten en bærekraftig utvikling.</a:t>
            </a:r>
          </a:p>
          <a:p>
            <a:endParaRPr lang="nb-NO" dirty="0" smtClean="0"/>
          </a:p>
          <a:p>
            <a:endParaRPr lang="nb-NO" dirty="0" smtClean="0"/>
          </a:p>
          <a:p>
            <a:endParaRPr lang="nb-NO" dirty="0"/>
          </a:p>
        </p:txBody>
      </p:sp>
    </p:spTree>
    <p:extLst>
      <p:ext uri="{BB962C8B-B14F-4D97-AF65-F5344CB8AC3E}">
        <p14:creationId xmlns:p14="http://schemas.microsoft.com/office/powerpoint/2010/main" val="211354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Knytte nettverk</a:t>
            </a:r>
            <a:br>
              <a:rPr lang="nb-NO" dirty="0" smtClean="0"/>
            </a:br>
            <a:endParaRPr lang="nb-NO" dirty="0"/>
          </a:p>
        </p:txBody>
      </p:sp>
      <p:pic>
        <p:nvPicPr>
          <p:cNvPr id="4" name="Plassholder for innhold 3" descr="IMG_0349.JPG"/>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414" t="-1427" b="1539"/>
          <a:stretch/>
        </p:blipFill>
        <p:spPr>
          <a:xfrm>
            <a:off x="457200" y="931334"/>
            <a:ext cx="8229600" cy="5926666"/>
          </a:xfrm>
        </p:spPr>
      </p:pic>
    </p:spTree>
    <p:extLst>
      <p:ext uri="{BB962C8B-B14F-4D97-AF65-F5344CB8AC3E}">
        <p14:creationId xmlns:p14="http://schemas.microsoft.com/office/powerpoint/2010/main" val="1418032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Hva kan vi oppnå med </a:t>
            </a:r>
            <a:br>
              <a:rPr lang="nb-NO" dirty="0" smtClean="0"/>
            </a:br>
            <a:r>
              <a:rPr lang="nb-NO" dirty="0" smtClean="0"/>
              <a:t>et godt rekrutteringsarbeid!</a:t>
            </a:r>
            <a:endParaRPr lang="nb-NO" dirty="0"/>
          </a:p>
        </p:txBody>
      </p:sp>
      <p:sp>
        <p:nvSpPr>
          <p:cNvPr id="3" name="Plassholder for innhold 2"/>
          <p:cNvSpPr>
            <a:spLocks noGrp="1"/>
          </p:cNvSpPr>
          <p:nvPr>
            <p:ph idx="1"/>
          </p:nvPr>
        </p:nvSpPr>
        <p:spPr/>
        <p:txBody>
          <a:bodyPr>
            <a:normAutofit fontScale="62500" lnSpcReduction="20000"/>
          </a:bodyPr>
          <a:lstStyle/>
          <a:p>
            <a:r>
              <a:rPr lang="nb-NO" sz="3400" dirty="0" smtClean="0"/>
              <a:t>Først og fremst gi, barn / ungdom et sunt og godt fritidstilbud</a:t>
            </a:r>
          </a:p>
          <a:p>
            <a:r>
              <a:rPr lang="nb-NO" sz="3400" dirty="0" smtClean="0"/>
              <a:t>Legge til rett for utvikling av gode miljø, som skaper samhold, tilhørighet og kultur. </a:t>
            </a:r>
          </a:p>
          <a:p>
            <a:r>
              <a:rPr lang="nb-NO" sz="3400" dirty="0" smtClean="0"/>
              <a:t>Vi øker interessen for travsporten på alle områder.</a:t>
            </a:r>
          </a:p>
          <a:p>
            <a:r>
              <a:rPr lang="nb-NO" sz="3400" dirty="0" smtClean="0"/>
              <a:t>Vi kan forme barna/ungdommen til gode representanter for travsporten.</a:t>
            </a:r>
          </a:p>
          <a:p>
            <a:r>
              <a:rPr lang="nb-NO" sz="3400" dirty="0" smtClean="0"/>
              <a:t>Utvikle fagkompetanse og personlig utvikling.</a:t>
            </a:r>
          </a:p>
          <a:p>
            <a:r>
              <a:rPr lang="nb-NO" sz="3400" dirty="0" smtClean="0"/>
              <a:t>Øke konkurranseevnen/nivå til norske hester/utøvere.</a:t>
            </a:r>
          </a:p>
          <a:p>
            <a:r>
              <a:rPr lang="nb-NO" sz="3400" dirty="0" smtClean="0"/>
              <a:t>Opprettholde aktiviteten på norske travbaner og nytenkning.</a:t>
            </a:r>
          </a:p>
          <a:p>
            <a:r>
              <a:rPr lang="nb-NO" sz="3400" dirty="0" smtClean="0"/>
              <a:t>Bedre dyrevelferd, gjennom kompetanse/bevisstgjøring.</a:t>
            </a:r>
          </a:p>
          <a:p>
            <a:r>
              <a:rPr lang="nb-NO" sz="3400" dirty="0" smtClean="0"/>
              <a:t>Vi kan oppnå goodwill hos myndighetene, for å bedre sportens rammebetingelser og omdømme.</a:t>
            </a:r>
          </a:p>
          <a:p>
            <a:r>
              <a:rPr lang="nb-NO" sz="3400" dirty="0" smtClean="0"/>
              <a:t>Bedre rammebetingelser for alle som er aktive innen travsporten.</a:t>
            </a:r>
          </a:p>
          <a:p>
            <a:endParaRPr lang="nb-NO" dirty="0"/>
          </a:p>
        </p:txBody>
      </p:sp>
    </p:spTree>
    <p:extLst>
      <p:ext uri="{BB962C8B-B14F-4D97-AF65-F5344CB8AC3E}">
        <p14:creationId xmlns:p14="http://schemas.microsoft.com/office/powerpoint/2010/main" val="346519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Opplevelse, tilhørighet, drømmer</a:t>
            </a:r>
            <a:br>
              <a:rPr lang="nb-NO" dirty="0" smtClean="0"/>
            </a:br>
            <a:endParaRPr lang="nb-NO" dirty="0"/>
          </a:p>
        </p:txBody>
      </p:sp>
      <p:pic>
        <p:nvPicPr>
          <p:cNvPr id="4" name="Plassholder for innhold 3" descr="IMG_1389.jpg"/>
          <p:cNvPicPr>
            <a:picLocks noGrp="1" noChangeAspect="1"/>
          </p:cNvPicPr>
          <p:nvPr>
            <p:ph idx="1"/>
          </p:nvPr>
        </p:nvPicPr>
        <p:blipFill>
          <a:blip r:embed="rId2" cstate="print">
            <a:extLst>
              <a:ext uri="{28A0092B-C50C-407E-A947-70E740481C1C}">
                <a14:useLocalDpi xmlns:a14="http://schemas.microsoft.com/office/drawing/2010/main" val="0"/>
              </a:ext>
            </a:extLst>
          </a:blip>
          <a:srcRect t="22502" b="22502"/>
          <a:stretch>
            <a:fillRect/>
          </a:stretch>
        </p:blipFill>
        <p:spPr/>
      </p:pic>
    </p:spTree>
    <p:extLst>
      <p:ext uri="{BB962C8B-B14F-4D97-AF65-F5344CB8AC3E}">
        <p14:creationId xmlns:p14="http://schemas.microsoft.com/office/powerpoint/2010/main" val="3206511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3600" dirty="0" smtClean="0"/>
              <a:t>Prosjekt ungdomstrav</a:t>
            </a:r>
            <a:br>
              <a:rPr lang="nb-NO" sz="3600" dirty="0" smtClean="0"/>
            </a:br>
            <a:r>
              <a:rPr lang="nb-NO" sz="3600" dirty="0" smtClean="0"/>
              <a:t>jfr. Trav 2020 </a:t>
            </a:r>
            <a:endParaRPr lang="nb-NO" sz="3600" dirty="0"/>
          </a:p>
        </p:txBody>
      </p:sp>
      <p:sp>
        <p:nvSpPr>
          <p:cNvPr id="3" name="Plassholder for innhold 2"/>
          <p:cNvSpPr>
            <a:spLocks noGrp="1"/>
          </p:cNvSpPr>
          <p:nvPr>
            <p:ph idx="1"/>
          </p:nvPr>
        </p:nvSpPr>
        <p:spPr/>
        <p:txBody>
          <a:bodyPr>
            <a:normAutofit fontScale="70000" lnSpcReduction="20000"/>
          </a:bodyPr>
          <a:lstStyle/>
          <a:p>
            <a:r>
              <a:rPr lang="nb-NO" sz="3100" dirty="0" smtClean="0"/>
              <a:t>DNT VIL NÅ SATSE PÅ UNGDOMSTRAVET i tillegg til å utvikle ponnitravet.</a:t>
            </a:r>
          </a:p>
          <a:p>
            <a:r>
              <a:rPr lang="nb-NO" sz="3100" dirty="0" smtClean="0"/>
              <a:t>Vi har i dag ikke et tilbud til ungdommene som vokser ut av ponnitravet.</a:t>
            </a:r>
          </a:p>
          <a:p>
            <a:r>
              <a:rPr lang="nb-NO" sz="3100" dirty="0" smtClean="0"/>
              <a:t>Stort frafall (50%) fra ponnilisensierte kusker, fra fylte 16 år, overgang til stor hest, mål om å redusere dette.</a:t>
            </a:r>
          </a:p>
          <a:p>
            <a:r>
              <a:rPr lang="nb-NO" sz="3100" dirty="0" smtClean="0"/>
              <a:t>Målet om å legge til rette for å rekruttere ungdom inn i voksentravet.</a:t>
            </a:r>
          </a:p>
          <a:p>
            <a:r>
              <a:rPr lang="nb-NO" sz="3100" dirty="0" smtClean="0"/>
              <a:t>Skape et miljø med fokus på både kompetanseutvikling (hest / menneske, bevisstgjøring) og det sosiale for å bygge nettverk og skape tilhørighet.</a:t>
            </a:r>
          </a:p>
          <a:p>
            <a:r>
              <a:rPr lang="nb-NO" sz="3100" dirty="0" smtClean="0"/>
              <a:t>Samt å legge til rette for de som ønsker å satse på et yrkesliv innen travsporten, med å tilpasse utdanningstilbudet i den videre gåendeskolen.</a:t>
            </a:r>
          </a:p>
          <a:p>
            <a:pPr marL="0" indent="0">
              <a:buNone/>
            </a:pPr>
            <a:endParaRPr lang="nb-NO" dirty="0" smtClean="0"/>
          </a:p>
          <a:p>
            <a:pPr marL="0" indent="0">
              <a:buNone/>
            </a:pPr>
            <a:endParaRPr lang="nb-NO" dirty="0"/>
          </a:p>
        </p:txBody>
      </p:sp>
    </p:spTree>
    <p:extLst>
      <p:ext uri="{BB962C8B-B14F-4D97-AF65-F5344CB8AC3E}">
        <p14:creationId xmlns:p14="http://schemas.microsoft.com/office/powerpoint/2010/main" val="322434536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Prosjekt Ungdomstrav</a:t>
            </a:r>
            <a:br>
              <a:rPr lang="nb-NO" dirty="0" smtClean="0"/>
            </a:br>
            <a:r>
              <a:rPr lang="nb-NO" dirty="0" smtClean="0"/>
              <a:t>Rekruttløp</a:t>
            </a:r>
            <a:endParaRPr lang="nb-NO" dirty="0"/>
          </a:p>
        </p:txBody>
      </p:sp>
      <p:pic>
        <p:nvPicPr>
          <p:cNvPr id="4" name="Plassholder for innhold 3" descr="IMG_0648.jpg"/>
          <p:cNvPicPr>
            <a:picLocks noGrp="1" noChangeAspect="1"/>
          </p:cNvPicPr>
          <p:nvPr>
            <p:ph idx="1"/>
          </p:nvPr>
        </p:nvPicPr>
        <p:blipFill>
          <a:blip r:embed="rId2" cstate="print">
            <a:extLst>
              <a:ext uri="{28A0092B-C50C-407E-A947-70E740481C1C}">
                <a14:useLocalDpi xmlns:a14="http://schemas.microsoft.com/office/drawing/2010/main" val="0"/>
              </a:ext>
            </a:extLst>
          </a:blip>
          <a:srcRect t="13336" b="13336"/>
          <a:stretch>
            <a:fillRect/>
          </a:stretch>
        </p:blipFill>
        <p:spPr/>
      </p:pic>
    </p:spTree>
    <p:extLst>
      <p:ext uri="{BB962C8B-B14F-4D97-AF65-F5344CB8AC3E}">
        <p14:creationId xmlns:p14="http://schemas.microsoft.com/office/powerpoint/2010/main" val="3781437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Prosjekt ungdomstrav</a:t>
            </a:r>
            <a:br>
              <a:rPr lang="nb-NO" dirty="0" smtClean="0"/>
            </a:br>
            <a:r>
              <a:rPr lang="nb-NO" dirty="0" smtClean="0"/>
              <a:t>Styrevedtak </a:t>
            </a:r>
            <a:r>
              <a:rPr lang="nb-NO" dirty="0" err="1" smtClean="0"/>
              <a:t>nr</a:t>
            </a:r>
            <a:r>
              <a:rPr lang="nb-NO" dirty="0" smtClean="0"/>
              <a:t>: 16-7/17</a:t>
            </a:r>
            <a:endParaRPr lang="nb-NO" dirty="0"/>
          </a:p>
        </p:txBody>
      </p:sp>
      <p:sp>
        <p:nvSpPr>
          <p:cNvPr id="3" name="Plassholder for innhold 2"/>
          <p:cNvSpPr>
            <a:spLocks noGrp="1"/>
          </p:cNvSpPr>
          <p:nvPr>
            <p:ph idx="1"/>
          </p:nvPr>
        </p:nvSpPr>
        <p:spPr>
          <a:xfrm>
            <a:off x="539552" y="1628800"/>
            <a:ext cx="8229600" cy="4525963"/>
          </a:xfrm>
        </p:spPr>
        <p:txBody>
          <a:bodyPr>
            <a:normAutofit fontScale="70000" lnSpcReduction="20000"/>
          </a:bodyPr>
          <a:lstStyle/>
          <a:p>
            <a:r>
              <a:rPr lang="nb-NO" sz="3100" dirty="0"/>
              <a:t> Styrevedtak mandat </a:t>
            </a:r>
            <a:r>
              <a:rPr lang="nb-NO" sz="3100" dirty="0" smtClean="0"/>
              <a:t>23 Juni 2016:</a:t>
            </a:r>
            <a:endParaRPr lang="nb-NO" sz="3100" dirty="0"/>
          </a:p>
          <a:p>
            <a:pPr marL="0" indent="0">
              <a:buNone/>
            </a:pPr>
            <a:r>
              <a:rPr lang="nb-NO" dirty="0"/>
              <a:t>    </a:t>
            </a:r>
            <a:r>
              <a:rPr lang="nb-NO" dirty="0">
                <a:solidFill>
                  <a:srgbClr val="FF0000"/>
                </a:solidFill>
              </a:rPr>
              <a:t>”-Utarbeide et aktivitetstilbud med fokus på kompetansebygging innen travsporten, for ungdom i alderen 15-26 år som forankres i DNT organisasjonen og ut i alle travforbund. For å ivareta travsportens aktivitetstilbud fra barn til ungdom/voksen og legge til rette  for å ivareta / øke interessen for travsporten. ”</a:t>
            </a:r>
          </a:p>
          <a:p>
            <a:r>
              <a:rPr lang="nb-NO" dirty="0"/>
              <a:t>Etablering av arbeidsgruppe, 9 august 2016, bestående av:</a:t>
            </a:r>
          </a:p>
          <a:p>
            <a:r>
              <a:rPr lang="nb-NO" dirty="0"/>
              <a:t>Trond Olav Salte (leder)</a:t>
            </a:r>
          </a:p>
          <a:p>
            <a:r>
              <a:rPr lang="nb-NO" dirty="0"/>
              <a:t>Glenn Kramer Stenberg</a:t>
            </a:r>
          </a:p>
          <a:p>
            <a:r>
              <a:rPr lang="nb-NO" dirty="0"/>
              <a:t>Kjell Øystein Håkonsen </a:t>
            </a:r>
          </a:p>
          <a:p>
            <a:r>
              <a:rPr lang="nb-NO" dirty="0"/>
              <a:t>Silje Jessen </a:t>
            </a:r>
          </a:p>
          <a:p>
            <a:r>
              <a:rPr lang="nb-NO" dirty="0"/>
              <a:t>Hilde Vik Pettersen </a:t>
            </a:r>
          </a:p>
          <a:p>
            <a:r>
              <a:rPr lang="nb-NO" dirty="0"/>
              <a:t>Jan Inge Ringen / Tove </a:t>
            </a:r>
            <a:r>
              <a:rPr lang="nb-NO" dirty="0" err="1"/>
              <a:t>Onshus</a:t>
            </a:r>
            <a:r>
              <a:rPr lang="nb-NO" dirty="0"/>
              <a:t> (DNT)</a:t>
            </a:r>
          </a:p>
          <a:p>
            <a:endParaRPr lang="nb-NO" dirty="0"/>
          </a:p>
        </p:txBody>
      </p:sp>
    </p:spTree>
    <p:extLst>
      <p:ext uri="{BB962C8B-B14F-4D97-AF65-F5344CB8AC3E}">
        <p14:creationId xmlns:p14="http://schemas.microsoft.com/office/powerpoint/2010/main" val="379661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err="1" smtClean="0"/>
              <a:t>DNT´s</a:t>
            </a:r>
            <a:r>
              <a:rPr lang="nb-NO" dirty="0" smtClean="0"/>
              <a:t> ungdomssamling 2016</a:t>
            </a:r>
            <a:br>
              <a:rPr lang="nb-NO" dirty="0" smtClean="0"/>
            </a:br>
            <a:r>
              <a:rPr lang="nb-NO" dirty="0" smtClean="0"/>
              <a:t>Forus travbane</a:t>
            </a:r>
            <a:endParaRPr lang="nb-NO" dirty="0"/>
          </a:p>
        </p:txBody>
      </p:sp>
      <p:pic>
        <p:nvPicPr>
          <p:cNvPr id="4" name="Plassholder for innhold 3" descr="IMG_1990.jpg"/>
          <p:cNvPicPr>
            <a:picLocks noGrp="1" noChangeAspect="1"/>
          </p:cNvPicPr>
          <p:nvPr>
            <p:ph idx="1"/>
          </p:nvPr>
        </p:nvPicPr>
        <p:blipFill>
          <a:blip r:embed="rId2" cstate="print">
            <a:extLst>
              <a:ext uri="{28A0092B-C50C-407E-A947-70E740481C1C}">
                <a14:useLocalDpi xmlns:a14="http://schemas.microsoft.com/office/drawing/2010/main" val="0"/>
              </a:ext>
            </a:extLst>
          </a:blip>
          <a:srcRect t="13336" b="13336"/>
          <a:stretch>
            <a:fillRect/>
          </a:stretch>
        </p:blipFill>
        <p:spPr/>
      </p:pic>
    </p:spTree>
    <p:extLst>
      <p:ext uri="{BB962C8B-B14F-4D97-AF65-F5344CB8AC3E}">
        <p14:creationId xmlns:p14="http://schemas.microsoft.com/office/powerpoint/2010/main" val="31751901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err="1" smtClean="0"/>
              <a:t>DNT´s</a:t>
            </a:r>
            <a:r>
              <a:rPr lang="nb-NO" dirty="0" smtClean="0"/>
              <a:t> </a:t>
            </a:r>
            <a:r>
              <a:rPr lang="nb-NO" smtClean="0"/>
              <a:t>Ungdomssamling 2016</a:t>
            </a:r>
            <a:r>
              <a:rPr lang="nb-NO" dirty="0" smtClean="0"/>
              <a:t/>
            </a:r>
            <a:br>
              <a:rPr lang="nb-NO" dirty="0" smtClean="0"/>
            </a:br>
            <a:r>
              <a:rPr lang="nb-NO" sz="3600" dirty="0" smtClean="0"/>
              <a:t>Johan K. Eriksen og Amanda Robertsen</a:t>
            </a:r>
            <a:endParaRPr lang="nb-NO" sz="3600" dirty="0"/>
          </a:p>
        </p:txBody>
      </p:sp>
      <p:pic>
        <p:nvPicPr>
          <p:cNvPr id="4" name="Plassholder for innhold 3" descr="IMG_1987.jpg"/>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06" t="-8474" r="206" b="11220"/>
          <a:stretch/>
        </p:blipFill>
        <p:spPr>
          <a:xfrm>
            <a:off x="467544" y="1124743"/>
            <a:ext cx="8229600" cy="5513123"/>
          </a:xfrm>
        </p:spPr>
      </p:pic>
    </p:spTree>
    <p:extLst>
      <p:ext uri="{BB962C8B-B14F-4D97-AF65-F5344CB8AC3E}">
        <p14:creationId xmlns:p14="http://schemas.microsoft.com/office/powerpoint/2010/main" val="38153502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Prosjekt ungdomstrav</a:t>
            </a:r>
            <a:br>
              <a:rPr lang="nb-NO" dirty="0" smtClean="0"/>
            </a:br>
            <a:r>
              <a:rPr lang="nb-NO" dirty="0" smtClean="0"/>
              <a:t>trinn 1</a:t>
            </a:r>
            <a:endParaRPr lang="nb-NO" dirty="0"/>
          </a:p>
        </p:txBody>
      </p:sp>
      <p:sp>
        <p:nvSpPr>
          <p:cNvPr id="3" name="Plassholder for innhold 2"/>
          <p:cNvSpPr>
            <a:spLocks noGrp="1"/>
          </p:cNvSpPr>
          <p:nvPr>
            <p:ph idx="1"/>
          </p:nvPr>
        </p:nvSpPr>
        <p:spPr/>
        <p:txBody>
          <a:bodyPr>
            <a:normAutofit fontScale="85000" lnSpcReduction="10000"/>
          </a:bodyPr>
          <a:lstStyle/>
          <a:p>
            <a:pPr marL="0" indent="0">
              <a:buNone/>
            </a:pPr>
            <a:r>
              <a:rPr lang="nb-NO" dirty="0" smtClean="0"/>
              <a:t>Ungdomsforeninger i alle travforbund </a:t>
            </a:r>
          </a:p>
          <a:p>
            <a:r>
              <a:rPr lang="nb-NO" dirty="0" smtClean="0"/>
              <a:t>Ungdomsansvarlig i DNT.</a:t>
            </a:r>
          </a:p>
          <a:p>
            <a:r>
              <a:rPr lang="nb-NO" dirty="0" smtClean="0"/>
              <a:t>Ungdomsansvarlig i alle travforbund. </a:t>
            </a:r>
          </a:p>
          <a:p>
            <a:r>
              <a:rPr lang="nb-NO" dirty="0" smtClean="0"/>
              <a:t>Egne nettsider Ungdomstrav på </a:t>
            </a:r>
            <a:r>
              <a:rPr lang="nb-NO" dirty="0" err="1" smtClean="0"/>
              <a:t>Travsport.no</a:t>
            </a:r>
            <a:endParaRPr lang="nb-NO" dirty="0" smtClean="0"/>
          </a:p>
          <a:p>
            <a:r>
              <a:rPr lang="nb-NO" dirty="0" smtClean="0"/>
              <a:t>Egne </a:t>
            </a:r>
            <a:r>
              <a:rPr lang="nb-NO" dirty="0" err="1" smtClean="0"/>
              <a:t>facebook</a:t>
            </a:r>
            <a:r>
              <a:rPr lang="nb-NO" dirty="0" smtClean="0"/>
              <a:t> grupper</a:t>
            </a:r>
          </a:p>
          <a:p>
            <a:r>
              <a:rPr lang="nb-NO" dirty="0" smtClean="0"/>
              <a:t>Landsdekkende rekruttserie, med finale</a:t>
            </a:r>
          </a:p>
          <a:p>
            <a:r>
              <a:rPr lang="nb-NO" dirty="0" smtClean="0"/>
              <a:t>Fokus på </a:t>
            </a:r>
            <a:r>
              <a:rPr lang="nb-NO" dirty="0" err="1" smtClean="0"/>
              <a:t>hestfaglig</a:t>
            </a:r>
            <a:r>
              <a:rPr lang="nb-NO" dirty="0" smtClean="0"/>
              <a:t> og personlig utvikling, samt miljøskapende tiltak.</a:t>
            </a:r>
          </a:p>
          <a:p>
            <a:r>
              <a:rPr lang="nb-NO" dirty="0" smtClean="0"/>
              <a:t>Utdanning, kompetanse bygging på alle nivå.</a:t>
            </a:r>
          </a:p>
          <a:p>
            <a:r>
              <a:rPr lang="nb-NO" dirty="0" smtClean="0"/>
              <a:t>Ungdomsstaller / travskoler i alle travforbund (trinn 2)</a:t>
            </a:r>
          </a:p>
          <a:p>
            <a:endParaRPr lang="nb-NO" dirty="0" smtClean="0"/>
          </a:p>
          <a:p>
            <a:endParaRPr lang="nb-NO" dirty="0" smtClean="0"/>
          </a:p>
          <a:p>
            <a:endParaRPr lang="nb-NO" dirty="0" smtClean="0"/>
          </a:p>
          <a:p>
            <a:pPr marL="0" indent="0">
              <a:buNone/>
            </a:pPr>
            <a:endParaRPr lang="nb-NO" dirty="0" smtClean="0"/>
          </a:p>
          <a:p>
            <a:pPr marL="0" indent="0">
              <a:buNone/>
            </a:pPr>
            <a:endParaRPr lang="nb-NO" sz="2000"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424044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Prosjekt ungdomstrav 	</a:t>
            </a:r>
            <a:br>
              <a:rPr lang="nb-NO" dirty="0" smtClean="0"/>
            </a:br>
            <a:endParaRPr lang="nb-NO" dirty="0"/>
          </a:p>
        </p:txBody>
      </p:sp>
      <p:pic>
        <p:nvPicPr>
          <p:cNvPr id="4" name="Plassholder for innhold 3" descr="IMG_0387.jpg"/>
          <p:cNvPicPr>
            <a:picLocks noGrp="1" noChangeAspect="1"/>
          </p:cNvPicPr>
          <p:nvPr>
            <p:ph idx="1"/>
          </p:nvPr>
        </p:nvPicPr>
        <p:blipFill>
          <a:blip r:embed="rId2" cstate="print">
            <a:extLst>
              <a:ext uri="{28A0092B-C50C-407E-A947-70E740481C1C}">
                <a14:useLocalDpi xmlns:a14="http://schemas.microsoft.com/office/drawing/2010/main" val="0"/>
              </a:ext>
            </a:extLst>
          </a:blip>
          <a:srcRect t="13336" b="13336"/>
          <a:stretch>
            <a:fillRect/>
          </a:stretch>
        </p:blipFill>
        <p:spPr/>
      </p:pic>
    </p:spTree>
    <p:extLst>
      <p:ext uri="{BB962C8B-B14F-4D97-AF65-F5344CB8AC3E}">
        <p14:creationId xmlns:p14="http://schemas.microsoft.com/office/powerpoint/2010/main" val="22696784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Prosjekt ungdomstrav </a:t>
            </a:r>
            <a:br>
              <a:rPr lang="nb-NO" dirty="0" smtClean="0"/>
            </a:br>
            <a:r>
              <a:rPr lang="nb-NO" dirty="0" smtClean="0"/>
              <a:t>trinn 1</a:t>
            </a:r>
            <a:endParaRPr lang="nb-NO" dirty="0"/>
          </a:p>
        </p:txBody>
      </p:sp>
      <p:sp>
        <p:nvSpPr>
          <p:cNvPr id="3" name="Plassholder for innhold 2"/>
          <p:cNvSpPr>
            <a:spLocks noGrp="1"/>
          </p:cNvSpPr>
          <p:nvPr>
            <p:ph idx="1"/>
          </p:nvPr>
        </p:nvSpPr>
        <p:spPr/>
        <p:txBody>
          <a:bodyPr>
            <a:normAutofit fontScale="92500" lnSpcReduction="10000"/>
          </a:bodyPr>
          <a:lstStyle/>
          <a:p>
            <a:pPr marL="0" indent="0">
              <a:buNone/>
            </a:pPr>
            <a:r>
              <a:rPr lang="nb-NO" dirty="0" smtClean="0">
                <a:latin typeface="Wingdings"/>
                <a:ea typeface="Wingdings"/>
                <a:cs typeface="Wingdings"/>
                <a:sym typeface="Wingdings"/>
              </a:rPr>
              <a:t></a:t>
            </a:r>
            <a:r>
              <a:rPr lang="nb-NO" dirty="0" smtClean="0">
                <a:sym typeface="Wingdings"/>
              </a:rPr>
              <a:t>Kompendium (Hestekunnskap, Personlig utvikling, HMS/Sikkerhet, Aktivitetsforslag og veien videre i travsporten / Utdanningstilbud.)</a:t>
            </a:r>
            <a:endParaRPr lang="nb-NO" dirty="0"/>
          </a:p>
          <a:p>
            <a:pPr marL="0" indent="0">
              <a:buNone/>
            </a:pPr>
            <a:r>
              <a:rPr lang="nb-NO" dirty="0" smtClean="0">
                <a:latin typeface="Wingdings"/>
                <a:ea typeface="Wingdings"/>
                <a:cs typeface="Wingdings"/>
                <a:sym typeface="Wingdings"/>
              </a:rPr>
              <a:t></a:t>
            </a:r>
            <a:r>
              <a:rPr lang="nb-NO" dirty="0" smtClean="0">
                <a:sym typeface="Wingdings"/>
              </a:rPr>
              <a:t>Fane ”ungdomstrav” på </a:t>
            </a:r>
            <a:r>
              <a:rPr lang="nb-NO" dirty="0" err="1" smtClean="0">
                <a:sym typeface="Wingdings"/>
              </a:rPr>
              <a:t>travsport.no</a:t>
            </a:r>
            <a:endParaRPr lang="nb-NO" dirty="0" smtClean="0">
              <a:sym typeface="Wingdings"/>
            </a:endParaRPr>
          </a:p>
          <a:p>
            <a:pPr marL="0" indent="0">
              <a:buNone/>
            </a:pPr>
            <a:r>
              <a:rPr lang="nb-NO" dirty="0" smtClean="0">
                <a:latin typeface="Wingdings"/>
                <a:ea typeface="Wingdings"/>
                <a:cs typeface="Wingdings"/>
                <a:sym typeface="Wingdings"/>
              </a:rPr>
              <a:t></a:t>
            </a:r>
            <a:r>
              <a:rPr lang="nb-NO" dirty="0" smtClean="0">
                <a:ea typeface="Wingdings"/>
                <a:cs typeface="Wingdings"/>
                <a:sym typeface="Wingdings"/>
              </a:rPr>
              <a:t>Lederkurs</a:t>
            </a:r>
            <a:endParaRPr lang="nb-NO" dirty="0" smtClean="0"/>
          </a:p>
          <a:p>
            <a:pPr marL="0" indent="0">
              <a:buNone/>
            </a:pPr>
            <a:r>
              <a:rPr lang="nb-NO" dirty="0" smtClean="0">
                <a:latin typeface="Wingdings"/>
                <a:ea typeface="Wingdings"/>
                <a:cs typeface="Wingdings"/>
                <a:sym typeface="Wingdings"/>
              </a:rPr>
              <a:t></a:t>
            </a:r>
            <a:r>
              <a:rPr lang="nb-NO" dirty="0" smtClean="0">
                <a:sym typeface="Wingdings"/>
              </a:rPr>
              <a:t>En person i administrasjonen med ansvar for ungdomstrav.</a:t>
            </a:r>
            <a:endParaRPr lang="nb-NO" dirty="0" smtClean="0"/>
          </a:p>
          <a:p>
            <a:pPr marL="0" indent="0">
              <a:buNone/>
            </a:pPr>
            <a:r>
              <a:rPr lang="nb-NO" dirty="0">
                <a:latin typeface="Wingdings"/>
                <a:ea typeface="Wingdings"/>
                <a:cs typeface="Wingdings"/>
                <a:sym typeface="Wingdings"/>
              </a:rPr>
              <a:t></a:t>
            </a:r>
            <a:r>
              <a:rPr lang="nb-NO" dirty="0">
                <a:sym typeface="Wingdings"/>
              </a:rPr>
              <a:t>Etableringstilskudd</a:t>
            </a:r>
            <a:r>
              <a:rPr lang="nb-NO" dirty="0"/>
              <a:t> til </a:t>
            </a:r>
            <a:r>
              <a:rPr lang="nb-NO" dirty="0" smtClean="0"/>
              <a:t>ungdomsgrupper</a:t>
            </a:r>
          </a:p>
          <a:p>
            <a:pPr marL="0" indent="0">
              <a:buNone/>
            </a:pPr>
            <a:r>
              <a:rPr lang="nb-NO" dirty="0" smtClean="0">
                <a:latin typeface="Wingdings"/>
                <a:ea typeface="Wingdings"/>
                <a:cs typeface="Wingdings"/>
                <a:sym typeface="Wingdings"/>
              </a:rPr>
              <a:t></a:t>
            </a:r>
            <a:r>
              <a:rPr lang="nb-NO" dirty="0" smtClean="0">
                <a:sym typeface="Wingdings"/>
              </a:rPr>
              <a:t>Mål om i gang setting: 1/1-2017</a:t>
            </a: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smtClean="0"/>
          </a:p>
          <a:p>
            <a:pPr marL="0" indent="0">
              <a:buNone/>
            </a:pPr>
            <a:endParaRPr lang="nb-NO" dirty="0" smtClean="0"/>
          </a:p>
        </p:txBody>
      </p:sp>
    </p:spTree>
    <p:extLst>
      <p:ext uri="{BB962C8B-B14F-4D97-AF65-F5344CB8AC3E}">
        <p14:creationId xmlns:p14="http://schemas.microsoft.com/office/powerpoint/2010/main" val="199145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err="1" smtClean="0"/>
              <a:t>DNT´s</a:t>
            </a:r>
            <a:r>
              <a:rPr lang="nb-NO" dirty="0" smtClean="0"/>
              <a:t> ungdomssamling</a:t>
            </a:r>
            <a:br>
              <a:rPr lang="nb-NO" dirty="0" smtClean="0"/>
            </a:br>
            <a:r>
              <a:rPr lang="nb-NO" dirty="0" smtClean="0"/>
              <a:t>2015</a:t>
            </a:r>
            <a:endParaRPr lang="nb-NO" dirty="0"/>
          </a:p>
        </p:txBody>
      </p:sp>
      <p:pic>
        <p:nvPicPr>
          <p:cNvPr id="4" name="Plassholder for innhold 3" descr="IMG_0773.jpg"/>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477" b="5532"/>
          <a:stretch/>
        </p:blipFill>
        <p:spPr>
          <a:xfrm>
            <a:off x="457200" y="1600200"/>
            <a:ext cx="8229600" cy="5054600"/>
          </a:xfrm>
        </p:spPr>
      </p:pic>
    </p:spTree>
    <p:extLst>
      <p:ext uri="{BB962C8B-B14F-4D97-AF65-F5344CB8AC3E}">
        <p14:creationId xmlns:p14="http://schemas.microsoft.com/office/powerpoint/2010/main" val="10900858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Prosjekt ungdomstrav</a:t>
            </a:r>
            <a:br>
              <a:rPr lang="nb-NO" dirty="0" smtClean="0"/>
            </a:br>
            <a:r>
              <a:rPr lang="nb-NO" dirty="0" smtClean="0"/>
              <a:t>kom i gang!</a:t>
            </a:r>
            <a:endParaRPr lang="nb-NO" dirty="0"/>
          </a:p>
        </p:txBody>
      </p:sp>
      <p:sp>
        <p:nvSpPr>
          <p:cNvPr id="3" name="Plassholder for innhold 2"/>
          <p:cNvSpPr>
            <a:spLocks noGrp="1"/>
          </p:cNvSpPr>
          <p:nvPr>
            <p:ph idx="1"/>
          </p:nvPr>
        </p:nvSpPr>
        <p:spPr/>
        <p:txBody>
          <a:bodyPr>
            <a:normAutofit fontScale="47500" lnSpcReduction="20000"/>
          </a:bodyPr>
          <a:lstStyle/>
          <a:p>
            <a:r>
              <a:rPr lang="nb-NO" sz="4200" dirty="0" smtClean="0"/>
              <a:t>Organisering ”smørbrødliste” hvordan komme i gang og hva som må på plass.</a:t>
            </a:r>
          </a:p>
          <a:p>
            <a:r>
              <a:rPr lang="nb-NO" sz="4200" dirty="0" smtClean="0"/>
              <a:t>Kompendium med pensum, som er likt over hele landet</a:t>
            </a:r>
          </a:p>
          <a:p>
            <a:r>
              <a:rPr lang="nb-NO" sz="4200" dirty="0" smtClean="0"/>
              <a:t>Annet relevant litteratur ”klar til start”</a:t>
            </a:r>
          </a:p>
          <a:p>
            <a:r>
              <a:rPr lang="nb-NO" sz="4200" dirty="0" smtClean="0"/>
              <a:t>Rett person til rett plass (ledere, </a:t>
            </a:r>
            <a:r>
              <a:rPr lang="nb-NO" sz="4200" dirty="0" err="1" smtClean="0"/>
              <a:t>coacher</a:t>
            </a:r>
            <a:r>
              <a:rPr lang="nb-NO" sz="4200" dirty="0" smtClean="0"/>
              <a:t>)</a:t>
            </a:r>
          </a:p>
          <a:p>
            <a:r>
              <a:rPr lang="nb-NO" sz="4200" dirty="0" smtClean="0"/>
              <a:t>Samle ungdommen i distriktet.</a:t>
            </a:r>
          </a:p>
          <a:p>
            <a:r>
              <a:rPr lang="nb-NO" sz="4200" dirty="0" smtClean="0"/>
              <a:t>Hvilken </a:t>
            </a:r>
            <a:r>
              <a:rPr lang="nb-NO" sz="4200" dirty="0"/>
              <a:t>aktivitet skal vi drive </a:t>
            </a:r>
            <a:r>
              <a:rPr lang="nb-NO" sz="4200" dirty="0" smtClean="0"/>
              <a:t>med (ungdom bestemmer selv)</a:t>
            </a:r>
          </a:p>
          <a:p>
            <a:r>
              <a:rPr lang="nb-NO" sz="4200" dirty="0" smtClean="0"/>
              <a:t>Avklar følgende: Hvordan vil vi oppfattes? Hvordan forholder vi oss til hverandre? Hvilke verdier skal kjennetegne gruppen </a:t>
            </a:r>
            <a:r>
              <a:rPr lang="nb-NO" sz="4200" dirty="0" err="1" smtClean="0"/>
              <a:t>f.eks</a:t>
            </a:r>
            <a:r>
              <a:rPr lang="nb-NO" sz="4200" dirty="0" smtClean="0"/>
              <a:t>: Åpenhet, Tillit, Fair Play og Respekt</a:t>
            </a:r>
          </a:p>
          <a:p>
            <a:r>
              <a:rPr lang="nb-NO" sz="4200" dirty="0" smtClean="0"/>
              <a:t>Utarbeid aktivitetsplan for gruppen</a:t>
            </a:r>
          </a:p>
          <a:p>
            <a:r>
              <a:rPr lang="nb-NO" sz="4200" dirty="0" smtClean="0"/>
              <a:t>Beskriv: Hva skal vi gjøre? Hvordan skal vi gjøre det? Hvem har ansvar for gjennomføring? Når skal det gjøres? Hvordan kan vi kontrollere om vi lykkes med aktiviteten eller ikke, hva kan vi gjøre bedre?</a:t>
            </a:r>
          </a:p>
          <a:p>
            <a:r>
              <a:rPr lang="nb-NO" sz="4200" dirty="0" smtClean="0"/>
              <a:t>Budsjett: Inntekter og kostnader (inntekter via arbeid for travbanen/lag)</a:t>
            </a:r>
          </a:p>
          <a:p>
            <a:endParaRPr lang="nb-NO" sz="4200" dirty="0" smtClean="0"/>
          </a:p>
          <a:p>
            <a:endParaRPr lang="nb-NO" dirty="0" smtClean="0"/>
          </a:p>
          <a:p>
            <a:endParaRPr lang="nb-NO" dirty="0" smtClean="0"/>
          </a:p>
        </p:txBody>
      </p:sp>
    </p:spTree>
    <p:extLst>
      <p:ext uri="{BB962C8B-B14F-4D97-AF65-F5344CB8AC3E}">
        <p14:creationId xmlns:p14="http://schemas.microsoft.com/office/powerpoint/2010/main" val="179186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562074"/>
          </a:xfrm>
        </p:spPr>
        <p:txBody>
          <a:bodyPr>
            <a:normAutofit fontScale="90000"/>
          </a:bodyPr>
          <a:lstStyle/>
          <a:p>
            <a:r>
              <a:rPr lang="nb-NO" dirty="0" smtClean="0"/>
              <a:t>Prosjekt ungdomstrav</a:t>
            </a:r>
            <a:endParaRPr lang="nb-NO" dirty="0"/>
          </a:p>
        </p:txBody>
      </p:sp>
      <p:pic>
        <p:nvPicPr>
          <p:cNvPr id="4" name="Plassholder for innhold 3" descr="12799185_10201310807728911_6344097339546074455_n.jpg"/>
          <p:cNvPicPr>
            <a:picLocks noGrp="1" noChangeAspect="1"/>
          </p:cNvPicPr>
          <p:nvPr>
            <p:ph idx="1"/>
          </p:nvPr>
        </p:nvPicPr>
        <p:blipFill rotWithShape="1">
          <a:blip r:embed="rId2">
            <a:extLst>
              <a:ext uri="{28A0092B-C50C-407E-A947-70E740481C1C}">
                <a14:useLocalDpi xmlns:a14="http://schemas.microsoft.com/office/drawing/2010/main" val="0"/>
              </a:ext>
            </a:extLst>
          </a:blip>
          <a:srcRect t="13336" b="25622"/>
          <a:stretch/>
        </p:blipFill>
        <p:spPr>
          <a:xfrm>
            <a:off x="457200" y="1600200"/>
            <a:ext cx="8229600" cy="3767667"/>
          </a:xfrm>
        </p:spPr>
      </p:pic>
      <p:sp>
        <p:nvSpPr>
          <p:cNvPr id="5" name="TekstSylinder 4"/>
          <p:cNvSpPr txBox="1"/>
          <p:nvPr/>
        </p:nvSpPr>
        <p:spPr>
          <a:xfrm>
            <a:off x="467544" y="5723466"/>
            <a:ext cx="8280920" cy="46166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nb-NO"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Ungdomsgruppa i Rogaland, på tur i vinter til Paris, </a:t>
            </a:r>
            <a:r>
              <a:rPr lang="nb-NO" sz="2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Vinncennes</a:t>
            </a:r>
            <a:r>
              <a:rPr lang="nb-NO"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nb-NO"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651136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Prosjekt </a:t>
            </a:r>
            <a:r>
              <a:rPr lang="nb-NO" dirty="0" err="1" smtClean="0"/>
              <a:t>Ungsdomstrav</a:t>
            </a:r>
            <a:r>
              <a:rPr lang="nb-NO" dirty="0" smtClean="0"/>
              <a:t/>
            </a:r>
            <a:br>
              <a:rPr lang="nb-NO" dirty="0" smtClean="0"/>
            </a:br>
            <a:r>
              <a:rPr lang="nb-NO" dirty="0" smtClean="0"/>
              <a:t>trinn 2</a:t>
            </a:r>
            <a:endParaRPr lang="nb-NO" dirty="0"/>
          </a:p>
        </p:txBody>
      </p:sp>
      <p:sp>
        <p:nvSpPr>
          <p:cNvPr id="3" name="Plassholder for innhold 2"/>
          <p:cNvSpPr>
            <a:spLocks noGrp="1"/>
          </p:cNvSpPr>
          <p:nvPr>
            <p:ph idx="1"/>
          </p:nvPr>
        </p:nvSpPr>
        <p:spPr/>
        <p:txBody>
          <a:bodyPr>
            <a:normAutofit fontScale="85000" lnSpcReduction="10000"/>
          </a:bodyPr>
          <a:lstStyle/>
          <a:p>
            <a:r>
              <a:rPr lang="nb-NO" dirty="0" smtClean="0"/>
              <a:t>Etablere ungdoms-/amatør staller</a:t>
            </a:r>
          </a:p>
          <a:p>
            <a:r>
              <a:rPr lang="nb-NO" dirty="0" smtClean="0"/>
              <a:t>Etablere travskoler på alle travbaner</a:t>
            </a:r>
          </a:p>
          <a:p>
            <a:r>
              <a:rPr lang="nb-NO" dirty="0" smtClean="0"/>
              <a:t>Sikre gode utplasseringstilbud i inn-/utland.</a:t>
            </a:r>
          </a:p>
          <a:p>
            <a:r>
              <a:rPr lang="nb-NO" dirty="0" smtClean="0"/>
              <a:t>Sentralt ungdomsstipend alla Stig H. Stipend i Sverige</a:t>
            </a:r>
          </a:p>
          <a:p>
            <a:r>
              <a:rPr lang="nb-NO" dirty="0" smtClean="0"/>
              <a:t>Implementering av travsport inn i den videregående skole, toppidrett. </a:t>
            </a:r>
            <a:endParaRPr lang="nb-NO" dirty="0"/>
          </a:p>
          <a:p>
            <a:r>
              <a:rPr lang="nb-NO" dirty="0" smtClean="0"/>
              <a:t>I dag er det </a:t>
            </a:r>
            <a:r>
              <a:rPr lang="nb-NO" dirty="0" err="1" smtClean="0"/>
              <a:t>ca</a:t>
            </a:r>
            <a:r>
              <a:rPr lang="nb-NO" dirty="0" smtClean="0"/>
              <a:t> 30 vgs. I Norge som har heste- og hovslagerfag som studietilbud. </a:t>
            </a:r>
          </a:p>
          <a:p>
            <a:r>
              <a:rPr lang="nb-NO" dirty="0" smtClean="0"/>
              <a:t>Særlig jenter velger hestefag, og ungdommer fra </a:t>
            </a:r>
            <a:r>
              <a:rPr lang="nb-NO" dirty="0" err="1" smtClean="0"/>
              <a:t>ridesporten</a:t>
            </a:r>
            <a:r>
              <a:rPr lang="nb-NO" dirty="0" smtClean="0"/>
              <a:t> er i stort flertall?</a:t>
            </a:r>
            <a:endParaRPr lang="nb-NO" dirty="0"/>
          </a:p>
        </p:txBody>
      </p:sp>
    </p:spTree>
    <p:extLst>
      <p:ext uri="{BB962C8B-B14F-4D97-AF65-F5344CB8AC3E}">
        <p14:creationId xmlns:p14="http://schemas.microsoft.com/office/powerpoint/2010/main" val="56691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Prosjekt Ungdomstrav</a:t>
            </a:r>
            <a:br>
              <a:rPr lang="nb-NO" dirty="0" smtClean="0"/>
            </a:br>
            <a:r>
              <a:rPr lang="nb-NO" sz="3600" dirty="0" smtClean="0"/>
              <a:t>Studietur Fricks dalatalanger 2015</a:t>
            </a:r>
            <a:endParaRPr lang="nb-NO" sz="3600" dirty="0"/>
          </a:p>
        </p:txBody>
      </p:sp>
      <p:pic>
        <p:nvPicPr>
          <p:cNvPr id="4" name="Plassholder for innhold 3" descr="IMG_0468.jpg"/>
          <p:cNvPicPr>
            <a:picLocks noGrp="1" noChangeAspect="1"/>
          </p:cNvPicPr>
          <p:nvPr>
            <p:ph idx="1"/>
          </p:nvPr>
        </p:nvPicPr>
        <p:blipFill>
          <a:blip r:embed="rId2" cstate="print">
            <a:extLst>
              <a:ext uri="{28A0092B-C50C-407E-A947-70E740481C1C}">
                <a14:useLocalDpi xmlns:a14="http://schemas.microsoft.com/office/drawing/2010/main" val="0"/>
              </a:ext>
            </a:extLst>
          </a:blip>
          <a:srcRect t="13336" b="13336"/>
          <a:stretch>
            <a:fillRect/>
          </a:stretch>
        </p:blipFill>
        <p:spPr/>
      </p:pic>
    </p:spTree>
    <p:extLst>
      <p:ext uri="{BB962C8B-B14F-4D97-AF65-F5344CB8AC3E}">
        <p14:creationId xmlns:p14="http://schemas.microsoft.com/office/powerpoint/2010/main" val="24702851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Prosjekt ungdomstrav</a:t>
            </a:r>
            <a:r>
              <a:rPr lang="nb-NO" dirty="0"/>
              <a:t/>
            </a:r>
            <a:br>
              <a:rPr lang="nb-NO" dirty="0"/>
            </a:br>
            <a:endParaRPr lang="nb-NO" dirty="0"/>
          </a:p>
        </p:txBody>
      </p:sp>
      <p:sp>
        <p:nvSpPr>
          <p:cNvPr id="3" name="Plassholder for innhold 2"/>
          <p:cNvSpPr>
            <a:spLocks noGrp="1"/>
          </p:cNvSpPr>
          <p:nvPr>
            <p:ph idx="1"/>
          </p:nvPr>
        </p:nvSpPr>
        <p:spPr>
          <a:xfrm>
            <a:off x="457200" y="1600200"/>
            <a:ext cx="8229600" cy="4853136"/>
          </a:xfrm>
        </p:spPr>
        <p:txBody>
          <a:bodyPr>
            <a:normAutofit fontScale="47500" lnSpcReduction="20000"/>
          </a:bodyPr>
          <a:lstStyle/>
          <a:p>
            <a:pPr marL="0" indent="0">
              <a:buNone/>
            </a:pPr>
            <a:r>
              <a:rPr lang="nb-NO" sz="3800" dirty="0" smtClean="0">
                <a:ea typeface="Wingdings"/>
                <a:cs typeface="Wingdings"/>
                <a:sym typeface="Wingdings"/>
              </a:rPr>
              <a:t>Ungdommen representerer fremtiden for å sikre en bærekraftig utvikling i travsporten.</a:t>
            </a:r>
          </a:p>
          <a:p>
            <a:pPr marL="0" indent="0">
              <a:buNone/>
            </a:pPr>
            <a:r>
              <a:rPr lang="nb-NO" sz="3800" dirty="0" smtClean="0">
                <a:solidFill>
                  <a:srgbClr val="FF0000"/>
                </a:solidFill>
                <a:ea typeface="Wingdings"/>
                <a:cs typeface="Wingdings"/>
                <a:sym typeface="Wingdings"/>
              </a:rPr>
              <a:t>Formål er å legge til rette for å skape godt miljø og trivsel, som bidrar til personlig og hestefaglig utvikling for ungdommer på alle nivå innen travsporten. Slik at overgangen fra ponni til stor hest blir naturlig og motiverende.</a:t>
            </a:r>
            <a:endParaRPr lang="nb-NO" sz="3800" dirty="0">
              <a:solidFill>
                <a:srgbClr val="FF0000"/>
              </a:solidFill>
              <a:ea typeface="Wingdings"/>
              <a:cs typeface="Wingdings"/>
              <a:sym typeface="Wingdings"/>
            </a:endParaRPr>
          </a:p>
          <a:p>
            <a:pPr marL="0" lvl="0" indent="0">
              <a:buNone/>
            </a:pPr>
            <a:endParaRPr lang="nb-NO" sz="3800" dirty="0" smtClean="0"/>
          </a:p>
          <a:p>
            <a:pPr marL="0" indent="0">
              <a:buNone/>
            </a:pPr>
            <a:r>
              <a:rPr lang="nb-NO" sz="3800" dirty="0" smtClean="0">
                <a:latin typeface="Wingdings"/>
                <a:ea typeface="Wingdings"/>
                <a:cs typeface="Wingdings"/>
                <a:sym typeface="Wingdings"/>
              </a:rPr>
              <a:t></a:t>
            </a:r>
            <a:r>
              <a:rPr lang="nb-NO" sz="3800" dirty="0" smtClean="0">
                <a:sym typeface="Wingdings"/>
              </a:rPr>
              <a:t>Ungdommen representerer en ressurs for </a:t>
            </a:r>
            <a:r>
              <a:rPr lang="nb-NO" sz="3800" dirty="0" err="1" smtClean="0">
                <a:sym typeface="Wingdings"/>
              </a:rPr>
              <a:t>travlag</a:t>
            </a:r>
            <a:r>
              <a:rPr lang="nb-NO" sz="3800" dirty="0" smtClean="0">
                <a:sym typeface="Wingdings"/>
              </a:rPr>
              <a:t>, travforbund og travbanene.</a:t>
            </a:r>
          </a:p>
          <a:p>
            <a:pPr marL="0" indent="0">
              <a:buNone/>
            </a:pPr>
            <a:endParaRPr lang="nb-NO" sz="3800" dirty="0"/>
          </a:p>
          <a:p>
            <a:pPr marL="0" indent="0">
              <a:buNone/>
            </a:pPr>
            <a:r>
              <a:rPr lang="nb-NO" sz="3800" dirty="0" smtClean="0">
                <a:latin typeface="Wingdings"/>
                <a:ea typeface="Wingdings"/>
                <a:cs typeface="Wingdings"/>
                <a:sym typeface="Wingdings"/>
              </a:rPr>
              <a:t></a:t>
            </a:r>
            <a:r>
              <a:rPr lang="nb-NO" sz="3800" dirty="0" smtClean="0">
                <a:sym typeface="Wingdings"/>
              </a:rPr>
              <a:t>Investering </a:t>
            </a:r>
            <a:r>
              <a:rPr lang="nb-NO" sz="3800" dirty="0">
                <a:sym typeface="Wingdings"/>
              </a:rPr>
              <a:t>i rekruttering, betaler seg mange ganger for norsk travsport, gjennom et livsløp</a:t>
            </a:r>
            <a:r>
              <a:rPr lang="nb-NO" sz="3800" dirty="0" smtClean="0">
                <a:sym typeface="Wingdings"/>
              </a:rPr>
              <a:t>.</a:t>
            </a:r>
          </a:p>
          <a:p>
            <a:pPr marL="0" indent="0">
              <a:buNone/>
            </a:pPr>
            <a:endParaRPr lang="nb-NO" sz="3800" dirty="0" smtClean="0">
              <a:sym typeface="Wingdings"/>
            </a:endParaRPr>
          </a:p>
          <a:p>
            <a:pPr marL="0" indent="0">
              <a:buNone/>
            </a:pPr>
            <a:r>
              <a:rPr lang="nb-NO" sz="3800" dirty="0" smtClean="0">
                <a:latin typeface="Wingdings"/>
                <a:ea typeface="Wingdings"/>
                <a:cs typeface="Wingdings"/>
                <a:sym typeface="Wingdings"/>
              </a:rPr>
              <a:t></a:t>
            </a:r>
            <a:r>
              <a:rPr lang="nb-NO" sz="3800" dirty="0" smtClean="0">
                <a:sym typeface="Wingdings"/>
              </a:rPr>
              <a:t>Jobben skal gjøres ute i distriktene via travforbund / </a:t>
            </a:r>
            <a:r>
              <a:rPr lang="nb-NO" sz="3800" dirty="0" err="1" smtClean="0">
                <a:sym typeface="Wingdings"/>
              </a:rPr>
              <a:t>travlag</a:t>
            </a:r>
            <a:r>
              <a:rPr lang="nb-NO" sz="3800" dirty="0" smtClean="0">
                <a:sym typeface="Wingdings"/>
              </a:rPr>
              <a:t>.</a:t>
            </a:r>
          </a:p>
          <a:p>
            <a:pPr marL="0" indent="0">
              <a:buNone/>
            </a:pPr>
            <a:endParaRPr lang="nb-NO" sz="3800" dirty="0" smtClean="0">
              <a:sym typeface="Wingdings"/>
            </a:endParaRPr>
          </a:p>
          <a:p>
            <a:pPr marL="0" indent="0">
              <a:buNone/>
            </a:pPr>
            <a:r>
              <a:rPr lang="nb-NO" sz="3800" dirty="0" smtClean="0">
                <a:latin typeface="Wingdings"/>
                <a:ea typeface="Wingdings"/>
                <a:cs typeface="Wingdings"/>
                <a:sym typeface="Wingdings"/>
              </a:rPr>
              <a:t></a:t>
            </a:r>
            <a:r>
              <a:rPr lang="nb-NO" sz="3800" dirty="0" smtClean="0">
                <a:sym typeface="Wingdings"/>
              </a:rPr>
              <a:t>Det er veldig inspirerende og moro å jobbe med barn og ungdom. Det viktigste arbeidet en kan gjøre for Norsk Travsport.</a:t>
            </a:r>
          </a:p>
          <a:p>
            <a:pPr marL="0" indent="0">
              <a:buNone/>
            </a:pPr>
            <a:endParaRPr lang="nb-NO" sz="3800" dirty="0">
              <a:sym typeface="Wingdings"/>
            </a:endParaRPr>
          </a:p>
          <a:p>
            <a:pPr marL="0" indent="0">
              <a:buNone/>
            </a:pPr>
            <a:r>
              <a:rPr lang="nb-NO" sz="3800" dirty="0" smtClean="0">
                <a:latin typeface="Wingdings"/>
                <a:ea typeface="Wingdings"/>
                <a:cs typeface="Wingdings"/>
                <a:sym typeface="Wingdings"/>
              </a:rPr>
              <a:t></a:t>
            </a:r>
            <a:r>
              <a:rPr lang="nb-NO" sz="3800" dirty="0" smtClean="0">
                <a:ea typeface="Wingdings"/>
                <a:cs typeface="Wingdings"/>
                <a:sym typeface="Wingdings"/>
              </a:rPr>
              <a:t> Takk for meg og lykke til med </a:t>
            </a:r>
            <a:r>
              <a:rPr lang="nb-NO" sz="3800" dirty="0" smtClean="0">
                <a:solidFill>
                  <a:srgbClr val="FF0000"/>
                </a:solidFill>
                <a:ea typeface="Wingdings"/>
                <a:cs typeface="Wingdings"/>
                <a:sym typeface="Wingdings"/>
              </a:rPr>
              <a:t>rekrutteringsarbeidet,</a:t>
            </a:r>
            <a:r>
              <a:rPr lang="nb-NO" sz="3800" dirty="0" smtClean="0">
                <a:ea typeface="Wingdings"/>
                <a:cs typeface="Wingdings"/>
                <a:sym typeface="Wingdings"/>
              </a:rPr>
              <a:t> vår </a:t>
            </a:r>
            <a:r>
              <a:rPr lang="nb-NO" sz="3800" dirty="0" smtClean="0">
                <a:solidFill>
                  <a:srgbClr val="FF0000"/>
                </a:solidFill>
                <a:ea typeface="Wingdings"/>
                <a:cs typeface="Wingdings"/>
                <a:sym typeface="Wingdings"/>
              </a:rPr>
              <a:t>største</a:t>
            </a:r>
            <a:r>
              <a:rPr lang="nb-NO" sz="3800" dirty="0" smtClean="0">
                <a:ea typeface="Wingdings"/>
                <a:cs typeface="Wingdings"/>
                <a:sym typeface="Wingdings"/>
              </a:rPr>
              <a:t> </a:t>
            </a:r>
            <a:r>
              <a:rPr lang="nb-NO" sz="3800" dirty="0" smtClean="0">
                <a:solidFill>
                  <a:srgbClr val="FF0000"/>
                </a:solidFill>
                <a:ea typeface="Wingdings"/>
                <a:cs typeface="Wingdings"/>
                <a:sym typeface="Wingdings"/>
              </a:rPr>
              <a:t>OPPGAVE</a:t>
            </a:r>
            <a:r>
              <a:rPr lang="nb-NO" sz="3800" dirty="0" smtClean="0">
                <a:ea typeface="Wingdings"/>
                <a:cs typeface="Wingdings"/>
                <a:sym typeface="Wingdings"/>
              </a:rPr>
              <a:t> – og </a:t>
            </a:r>
            <a:r>
              <a:rPr lang="nb-NO" sz="3800" dirty="0" smtClean="0">
                <a:solidFill>
                  <a:srgbClr val="FF0000"/>
                </a:solidFill>
                <a:ea typeface="Wingdings"/>
                <a:cs typeface="Wingdings"/>
                <a:sym typeface="Wingdings"/>
              </a:rPr>
              <a:t>MULIGHET </a:t>
            </a:r>
            <a:endParaRPr lang="nb-NO" sz="3800" dirty="0">
              <a:solidFill>
                <a:srgbClr val="FF0000"/>
              </a:solidFill>
              <a:sym typeface="Wingdings"/>
            </a:endParaRPr>
          </a:p>
          <a:p>
            <a:pPr marL="0" indent="0">
              <a:buNone/>
            </a:pPr>
            <a:endParaRPr lang="nb-NO" sz="3800" dirty="0"/>
          </a:p>
          <a:p>
            <a:pPr marL="0" indent="0">
              <a:buNone/>
            </a:pPr>
            <a:endParaRPr lang="nb-NO" sz="3800"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sym typeface="Wingdings"/>
            </a:endParaRPr>
          </a:p>
          <a:p>
            <a:pPr marL="0" indent="0">
              <a:buNone/>
            </a:pPr>
            <a:endParaRPr lang="nb-NO" dirty="0" smtClean="0">
              <a:latin typeface="Wingdings"/>
              <a:ea typeface="Wingdings"/>
              <a:cs typeface="Wingdings"/>
              <a:sym typeface="Wingdings"/>
            </a:endParaRPr>
          </a:p>
          <a:p>
            <a:pPr marL="0" indent="0">
              <a:buNone/>
            </a:pPr>
            <a:endParaRPr lang="nb-NO" dirty="0"/>
          </a:p>
          <a:p>
            <a:pPr marL="0" indent="0">
              <a:buNone/>
            </a:pPr>
            <a:endParaRPr lang="nb-NO" dirty="0">
              <a:sym typeface="Wingdings"/>
            </a:endParaRPr>
          </a:p>
          <a:p>
            <a:pPr marL="0" indent="0">
              <a:buNone/>
            </a:pPr>
            <a:endParaRPr lang="nb-NO" dirty="0">
              <a:sym typeface="Wingdings"/>
            </a:endParaRPr>
          </a:p>
          <a:p>
            <a:pPr marL="0" indent="0">
              <a:buNone/>
            </a:pPr>
            <a:endParaRPr lang="nb-NO" dirty="0">
              <a:sym typeface="Wingdings"/>
            </a:endParaRPr>
          </a:p>
          <a:p>
            <a:pPr marL="0" indent="0">
              <a:buNone/>
            </a:pPr>
            <a:endParaRPr lang="nb-NO" dirty="0" smtClean="0">
              <a:latin typeface="Wingdings"/>
              <a:ea typeface="Wingdings"/>
              <a:cs typeface="Wingdings"/>
              <a:sym typeface="Wingdings"/>
            </a:endParaRPr>
          </a:p>
          <a:p>
            <a:pPr marL="0" indent="0">
              <a:buNone/>
            </a:pPr>
            <a:endParaRPr lang="nb-NO" dirty="0">
              <a:sym typeface="Wingdings"/>
            </a:endParaRPr>
          </a:p>
          <a:p>
            <a:pPr marL="0" indent="0">
              <a:buNone/>
            </a:pPr>
            <a:endParaRPr lang="nb-NO" dirty="0" smtClean="0">
              <a:latin typeface="Wingdings"/>
              <a:ea typeface="Wingdings"/>
              <a:cs typeface="Wingdings"/>
              <a:sym typeface="Wingdings"/>
            </a:endParaRPr>
          </a:p>
          <a:p>
            <a:pPr marL="0" indent="0">
              <a:buNone/>
            </a:pPr>
            <a:endParaRPr lang="nb-NO" dirty="0">
              <a:sym typeface="Wingdings"/>
            </a:endParaRPr>
          </a:p>
          <a:p>
            <a:pPr marL="0" indent="0">
              <a:buNone/>
            </a:pPr>
            <a:endParaRPr lang="nb-NO" dirty="0"/>
          </a:p>
          <a:p>
            <a:endParaRPr lang="nb-NO" dirty="0"/>
          </a:p>
        </p:txBody>
      </p:sp>
    </p:spTree>
    <p:extLst>
      <p:ext uri="{BB962C8B-B14F-4D97-AF65-F5344CB8AC3E}">
        <p14:creationId xmlns:p14="http://schemas.microsoft.com/office/powerpoint/2010/main" val="350414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9E5FC9D343D19E4EB195F544E6AEB202" ma:contentTypeVersion="0" ma:contentTypeDescription="Opprett et nytt dokument." ma:contentTypeScope="" ma:versionID="e1754b194a43c788dd69d83145abca2e">
  <xsd:schema xmlns:xsd="http://www.w3.org/2001/XMLSchema" xmlns:p="http://schemas.microsoft.com/office/2006/metadata/properties" targetNamespace="http://schemas.microsoft.com/office/2006/metadata/properties" ma:root="true" ma:fieldsID="ebed2e9da880fd1116f4cada8ffe3c2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ma:readOnly="tru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1DD95785-FBB3-4FAB-9976-F341D239D82F}">
  <ds:schemaRefs>
    <ds:schemaRef ds:uri="http://schemas.microsoft.com/office/2006/documentManagement/types"/>
    <ds:schemaRef ds:uri="http://schemas.openxmlformats.org/package/2006/metadata/core-properties"/>
    <ds:schemaRef ds:uri="http://purl.org/dc/terms/"/>
    <ds:schemaRef ds:uri="http://www.w3.org/XML/1998/namespace"/>
    <ds:schemaRef ds:uri="http://schemas.microsoft.com/office/2006/metadata/properties"/>
    <ds:schemaRef ds:uri="http://purl.org/dc/dcmitype/"/>
    <ds:schemaRef ds:uri="http://purl.org/dc/elements/1.1/"/>
  </ds:schemaRefs>
</ds:datastoreItem>
</file>

<file path=customXml/itemProps2.xml><?xml version="1.0" encoding="utf-8"?>
<ds:datastoreItem xmlns:ds="http://schemas.openxmlformats.org/officeDocument/2006/customXml" ds:itemID="{D8095B32-9A1D-4CFE-BBBA-05D4EB717BB6}">
  <ds:schemaRefs>
    <ds:schemaRef ds:uri="http://schemas.microsoft.com/sharepoint/v3/contenttype/forms"/>
  </ds:schemaRefs>
</ds:datastoreItem>
</file>

<file path=customXml/itemProps3.xml><?xml version="1.0" encoding="utf-8"?>
<ds:datastoreItem xmlns:ds="http://schemas.openxmlformats.org/officeDocument/2006/customXml" ds:itemID="{3AE900C3-66B9-48E7-A8FC-8B07946B11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3701</TotalTime>
  <Words>1225</Words>
  <Application>Microsoft Office PowerPoint</Application>
  <PresentationFormat>Skjermfremvisning (4:3)</PresentationFormat>
  <Paragraphs>149</Paragraphs>
  <Slides>23</Slides>
  <Notes>2</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Arial</vt:lpstr>
      <vt:lpstr>Calibri</vt:lpstr>
      <vt:lpstr>Wingdings</vt:lpstr>
      <vt:lpstr>Office-tema</vt:lpstr>
      <vt:lpstr>Prosjekt Ungdomstrav Trav 2020, Rekruttering </vt:lpstr>
      <vt:lpstr>Litt Historikk </vt:lpstr>
      <vt:lpstr>Dagens situasjon </vt:lpstr>
      <vt:lpstr>Ponnitravet </vt:lpstr>
      <vt:lpstr>Ponnitrav Vi har litturaturen, læremateriell!</vt:lpstr>
      <vt:lpstr>Hvorfor må vi rekruttere barn og unge til travsporten!</vt:lpstr>
      <vt:lpstr>Knytte nettverk </vt:lpstr>
      <vt:lpstr>Hva kan vi oppnå med  et godt rekrutteringsarbeid!</vt:lpstr>
      <vt:lpstr>Opplevelse, tilhørighet, drømmer </vt:lpstr>
      <vt:lpstr>Prosjekt ungdomstrav jfr. Trav 2020 </vt:lpstr>
      <vt:lpstr>Prosjekt Ungdomstrav Rekruttløp</vt:lpstr>
      <vt:lpstr>Prosjekt ungdomstrav Styrevedtak nr: 16-7/17</vt:lpstr>
      <vt:lpstr>DNT´s ungdomssamling 2016 Forus travbane</vt:lpstr>
      <vt:lpstr>DNT´s Ungdomssamling 2016 Johan K. Eriksen og Amanda Robertsen</vt:lpstr>
      <vt:lpstr>Prosjekt ungdomstrav trinn 1</vt:lpstr>
      <vt:lpstr>Prosjekt ungdomstrav   </vt:lpstr>
      <vt:lpstr>Prosjekt ungdomstrav  trinn 1</vt:lpstr>
      <vt:lpstr>DNT´s ungdomssamling 2015</vt:lpstr>
      <vt:lpstr>Prosjekt ungdomstrav kom i gang!</vt:lpstr>
      <vt:lpstr>Prosjekt ungdomstrav</vt:lpstr>
      <vt:lpstr>Prosjekt Ungsdomstrav trinn 2</vt:lpstr>
      <vt:lpstr>Prosjekt Ungdomstrav Studietur Fricks dalatalanger 2015</vt:lpstr>
      <vt:lpstr>Prosjekt ungdomstrav </vt:lpstr>
    </vt:vector>
  </TitlesOfParts>
  <Company>Norsk Rikstoto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dnt-oddj</dc:creator>
  <cp:lastModifiedBy>DNT Midtnorge</cp:lastModifiedBy>
  <cp:revision>263</cp:revision>
  <cp:lastPrinted>2013-10-01T10:21:51Z</cp:lastPrinted>
  <dcterms:created xsi:type="dcterms:W3CDTF">2010-01-15T14:22:23Z</dcterms:created>
  <dcterms:modified xsi:type="dcterms:W3CDTF">2016-11-02T12:52:54Z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0x0101009E5FC9D343D19E4EB195F544E6AEB202</vt:lpwstr>
  </property>
</Properties>
</file>