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notesSlides/notesSlide10.xml" ContentType="application/vnd.openxmlformats-officedocument.presentationml.notesSlide+xml"/>
  <Override PartName="/ppt/charts/chart18.xml" ContentType="application/vnd.openxmlformats-officedocument.drawingml.chart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27"/>
  </p:notesMasterIdLst>
  <p:sldIdLst>
    <p:sldId id="277" r:id="rId2"/>
    <p:sldId id="279" r:id="rId3"/>
    <p:sldId id="310" r:id="rId4"/>
    <p:sldId id="280" r:id="rId5"/>
    <p:sldId id="309" r:id="rId6"/>
    <p:sldId id="283" r:id="rId7"/>
    <p:sldId id="284" r:id="rId8"/>
    <p:sldId id="311" r:id="rId9"/>
    <p:sldId id="312" r:id="rId10"/>
    <p:sldId id="306" r:id="rId11"/>
    <p:sldId id="290" r:id="rId12"/>
    <p:sldId id="291" r:id="rId13"/>
    <p:sldId id="313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15" r:id="rId22"/>
    <p:sldId id="316" r:id="rId23"/>
    <p:sldId id="304" r:id="rId24"/>
    <p:sldId id="324" r:id="rId25"/>
    <p:sldId id="307" r:id="rId26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0171EBE4-55EB-4545-813B-F13EC5F8CE91}">
          <p14:sldIdLst>
            <p14:sldId id="277"/>
            <p14:sldId id="279"/>
          </p14:sldIdLst>
        </p14:section>
        <p14:section name="Inndeling uten navn" id="{87914BE5-4463-427A-A11A-B0D2F0DB93FF}">
          <p14:sldIdLst>
            <p14:sldId id="310"/>
          </p14:sldIdLst>
        </p14:section>
        <p14:section name="Inndeling uten navn" id="{27DF7477-3FE0-4813-A3F8-AA90870AC4A0}">
          <p14:sldIdLst>
            <p14:sldId id="280"/>
            <p14:sldId id="309"/>
            <p14:sldId id="283"/>
            <p14:sldId id="284"/>
            <p14:sldId id="311"/>
            <p14:sldId id="312"/>
            <p14:sldId id="306"/>
            <p14:sldId id="290"/>
            <p14:sldId id="291"/>
            <p14:sldId id="313"/>
            <p14:sldId id="317"/>
            <p14:sldId id="318"/>
            <p14:sldId id="319"/>
            <p14:sldId id="320"/>
            <p14:sldId id="321"/>
            <p14:sldId id="322"/>
            <p14:sldId id="323"/>
            <p14:sldId id="315"/>
            <p14:sldId id="316"/>
            <p14:sldId id="304"/>
            <p14:sldId id="324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73" autoAdjust="0"/>
  </p:normalViewPr>
  <p:slideViewPr>
    <p:cSldViewPr>
      <p:cViewPr varScale="1">
        <p:scale>
          <a:sx n="125" d="100"/>
          <a:sy n="125" d="100"/>
        </p:scale>
        <p:origin x="81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regnear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8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047323445543084E-2"/>
          <c:y val="1.3453713476280414E-2"/>
          <c:w val="0.94336890808428697"/>
          <c:h val="0.9423400872125319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Varmblodsføll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="ctr" anchorCtr="1"/>
              <a:lstStyle/>
              <a:p>
                <a:pPr>
                  <a:defRPr sz="1200" b="1" i="1" u="none" baseline="0">
                    <a:effectLst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'Ark1'!$A$2:$A$26</c:f>
              <c:numCache>
                <c:formatCode>General</c:formatCode>
                <c:ptCount val="2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</c:numCache>
            </c:numRef>
          </c:cat>
          <c:val>
            <c:numRef>
              <c:f>'Ark1'!$B$2:$B$26</c:f>
              <c:numCache>
                <c:formatCode>General</c:formatCode>
                <c:ptCount val="25"/>
                <c:pt idx="0" formatCode="#,##0">
                  <c:v>1028</c:v>
                </c:pt>
                <c:pt idx="1">
                  <c:v>960</c:v>
                </c:pt>
                <c:pt idx="2">
                  <c:v>806</c:v>
                </c:pt>
                <c:pt idx="3">
                  <c:v>775</c:v>
                </c:pt>
                <c:pt idx="4">
                  <c:v>754</c:v>
                </c:pt>
                <c:pt idx="5">
                  <c:v>814</c:v>
                </c:pt>
                <c:pt idx="6">
                  <c:v>889</c:v>
                </c:pt>
                <c:pt idx="7">
                  <c:v>880</c:v>
                </c:pt>
                <c:pt idx="8">
                  <c:v>858</c:v>
                </c:pt>
                <c:pt idx="9">
                  <c:v>928</c:v>
                </c:pt>
                <c:pt idx="10">
                  <c:v>876</c:v>
                </c:pt>
                <c:pt idx="11">
                  <c:v>824</c:v>
                </c:pt>
                <c:pt idx="12">
                  <c:v>740</c:v>
                </c:pt>
                <c:pt idx="13">
                  <c:v>728</c:v>
                </c:pt>
                <c:pt idx="14">
                  <c:v>763</c:v>
                </c:pt>
                <c:pt idx="15">
                  <c:v>787</c:v>
                </c:pt>
                <c:pt idx="16">
                  <c:v>866</c:v>
                </c:pt>
                <c:pt idx="17">
                  <c:v>850</c:v>
                </c:pt>
                <c:pt idx="18">
                  <c:v>818</c:v>
                </c:pt>
                <c:pt idx="19">
                  <c:v>710</c:v>
                </c:pt>
                <c:pt idx="20">
                  <c:v>638</c:v>
                </c:pt>
                <c:pt idx="21">
                  <c:v>599</c:v>
                </c:pt>
                <c:pt idx="22">
                  <c:v>583</c:v>
                </c:pt>
                <c:pt idx="23">
                  <c:v>498</c:v>
                </c:pt>
                <c:pt idx="24">
                  <c:v>451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Kaldblodsføll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1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'Ark1'!$A$2:$A$26</c:f>
              <c:numCache>
                <c:formatCode>General</c:formatCode>
                <c:ptCount val="2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</c:numCache>
            </c:numRef>
          </c:cat>
          <c:val>
            <c:numRef>
              <c:f>'Ark1'!$C$2:$C$26</c:f>
              <c:numCache>
                <c:formatCode>#,##0</c:formatCode>
                <c:ptCount val="25"/>
                <c:pt idx="0">
                  <c:v>1247</c:v>
                </c:pt>
                <c:pt idx="1">
                  <c:v>1221</c:v>
                </c:pt>
                <c:pt idx="2">
                  <c:v>1063</c:v>
                </c:pt>
                <c:pt idx="3" formatCode="General">
                  <c:v>961</c:v>
                </c:pt>
                <c:pt idx="4" formatCode="General">
                  <c:v>927</c:v>
                </c:pt>
                <c:pt idx="5">
                  <c:v>1017</c:v>
                </c:pt>
                <c:pt idx="6">
                  <c:v>1097</c:v>
                </c:pt>
                <c:pt idx="7">
                  <c:v>1093</c:v>
                </c:pt>
                <c:pt idx="8">
                  <c:v>1072</c:v>
                </c:pt>
                <c:pt idx="9">
                  <c:v>1235</c:v>
                </c:pt>
                <c:pt idx="10">
                  <c:v>1065</c:v>
                </c:pt>
                <c:pt idx="11" formatCode="General">
                  <c:v>985</c:v>
                </c:pt>
                <c:pt idx="12" formatCode="General">
                  <c:v>855</c:v>
                </c:pt>
                <c:pt idx="13" formatCode="General">
                  <c:v>829</c:v>
                </c:pt>
                <c:pt idx="14" formatCode="General">
                  <c:v>820</c:v>
                </c:pt>
                <c:pt idx="15" formatCode="General">
                  <c:v>842</c:v>
                </c:pt>
                <c:pt idx="16" formatCode="General">
                  <c:v>907</c:v>
                </c:pt>
                <c:pt idx="17" formatCode="General">
                  <c:v>936</c:v>
                </c:pt>
                <c:pt idx="18" formatCode="General">
                  <c:v>839</c:v>
                </c:pt>
                <c:pt idx="19" formatCode="General">
                  <c:v>808</c:v>
                </c:pt>
                <c:pt idx="20" formatCode="General">
                  <c:v>733</c:v>
                </c:pt>
                <c:pt idx="21" formatCode="General">
                  <c:v>661</c:v>
                </c:pt>
                <c:pt idx="22" formatCode="General">
                  <c:v>580</c:v>
                </c:pt>
                <c:pt idx="23" formatCode="General">
                  <c:v>573</c:v>
                </c:pt>
                <c:pt idx="24" formatCode="General">
                  <c:v>552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8646568"/>
        <c:axId val="278646960"/>
        <c:axId val="244235840"/>
      </c:bar3DChart>
      <c:catAx>
        <c:axId val="278646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78646960"/>
        <c:crosses val="autoZero"/>
        <c:auto val="1"/>
        <c:lblAlgn val="ctr"/>
        <c:lblOffset val="100"/>
        <c:noMultiLvlLbl val="0"/>
      </c:catAx>
      <c:valAx>
        <c:axId val="2786469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78646568"/>
        <c:crosses val="autoZero"/>
        <c:crossBetween val="between"/>
      </c:valAx>
      <c:serAx>
        <c:axId val="244235840"/>
        <c:scaling>
          <c:orientation val="minMax"/>
        </c:scaling>
        <c:delete val="1"/>
        <c:axPos val="b"/>
        <c:majorTickMark val="out"/>
        <c:minorTickMark val="none"/>
        <c:tickLblPos val="nextTo"/>
        <c:crossAx val="278646960"/>
        <c:crosses val="autoZero"/>
      </c:serAx>
    </c:plotArea>
    <c:legend>
      <c:legendPos val="r"/>
      <c:layout>
        <c:manualLayout>
          <c:xMode val="edge"/>
          <c:yMode val="edge"/>
          <c:x val="4.3797207801265357E-2"/>
          <c:y val="0.79816287773580719"/>
          <c:w val="0.23895770840277009"/>
          <c:h val="6.9888233317991127E-2"/>
        </c:manualLayout>
      </c:layout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047323445543084E-2"/>
          <c:y val="1.3453713476280414E-2"/>
          <c:w val="0.94336890808428697"/>
          <c:h val="0.9423400872125319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Varmblodsføll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="ctr" anchorCtr="1"/>
              <a:lstStyle/>
              <a:p>
                <a:pPr>
                  <a:defRPr sz="1300" b="1" i="0" u="none" baseline="0">
                    <a:effectLst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787</c:v>
                </c:pt>
                <c:pt idx="1">
                  <c:v>866</c:v>
                </c:pt>
                <c:pt idx="2">
                  <c:v>850</c:v>
                </c:pt>
                <c:pt idx="3">
                  <c:v>818</c:v>
                </c:pt>
                <c:pt idx="4">
                  <c:v>710</c:v>
                </c:pt>
                <c:pt idx="5">
                  <c:v>638</c:v>
                </c:pt>
                <c:pt idx="6">
                  <c:v>599</c:v>
                </c:pt>
                <c:pt idx="7">
                  <c:v>583</c:v>
                </c:pt>
                <c:pt idx="8">
                  <c:v>498</c:v>
                </c:pt>
                <c:pt idx="9">
                  <c:v>451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Kaldblodsføll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842</c:v>
                </c:pt>
                <c:pt idx="1">
                  <c:v>907</c:v>
                </c:pt>
                <c:pt idx="2">
                  <c:v>936</c:v>
                </c:pt>
                <c:pt idx="3">
                  <c:v>839</c:v>
                </c:pt>
                <c:pt idx="4">
                  <c:v>808</c:v>
                </c:pt>
                <c:pt idx="5">
                  <c:v>733</c:v>
                </c:pt>
                <c:pt idx="6">
                  <c:v>661</c:v>
                </c:pt>
                <c:pt idx="7">
                  <c:v>580</c:v>
                </c:pt>
                <c:pt idx="8">
                  <c:v>573</c:v>
                </c:pt>
                <c:pt idx="9">
                  <c:v>552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647744"/>
        <c:axId val="278648136"/>
        <c:axId val="0"/>
      </c:bar3DChart>
      <c:catAx>
        <c:axId val="27864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78648136"/>
        <c:crosses val="autoZero"/>
        <c:auto val="1"/>
        <c:lblAlgn val="ctr"/>
        <c:lblOffset val="100"/>
        <c:noMultiLvlLbl val="0"/>
      </c:catAx>
      <c:valAx>
        <c:axId val="278648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78647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5583430543404291"/>
          <c:y val="3.2205535049367962E-2"/>
          <c:w val="0.15863614270438417"/>
          <c:h val="9.2897605369678823E-2"/>
        </c:manualLayout>
      </c:layout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807815689705456E-2"/>
          <c:y val="0.12503364982056181"/>
          <c:w val="0.93413422280548253"/>
          <c:h val="0.789819298399176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Vbl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="t" anchorCtr="1"/>
              <a:lstStyle/>
              <a:p>
                <a:pPr>
                  <a:defRPr sz="2000" b="1"/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'Ark1'!$B$2:$B$18</c:f>
              <c:numCache>
                <c:formatCode>General</c:formatCode>
                <c:ptCount val="17"/>
                <c:pt idx="0">
                  <c:v>233</c:v>
                </c:pt>
                <c:pt idx="1">
                  <c:v>197</c:v>
                </c:pt>
                <c:pt idx="2">
                  <c:v>181</c:v>
                </c:pt>
                <c:pt idx="3">
                  <c:v>187</c:v>
                </c:pt>
                <c:pt idx="4">
                  <c:v>180</c:v>
                </c:pt>
                <c:pt idx="5">
                  <c:v>378</c:v>
                </c:pt>
                <c:pt idx="6">
                  <c:v>381</c:v>
                </c:pt>
                <c:pt idx="7">
                  <c:v>311</c:v>
                </c:pt>
                <c:pt idx="8">
                  <c:v>324</c:v>
                </c:pt>
                <c:pt idx="9">
                  <c:v>278</c:v>
                </c:pt>
                <c:pt idx="10">
                  <c:v>326</c:v>
                </c:pt>
                <c:pt idx="11">
                  <c:v>234</c:v>
                </c:pt>
                <c:pt idx="12">
                  <c:v>255</c:v>
                </c:pt>
                <c:pt idx="13">
                  <c:v>266</c:v>
                </c:pt>
                <c:pt idx="14">
                  <c:v>250</c:v>
                </c:pt>
                <c:pt idx="15">
                  <c:v>271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648528"/>
        <c:axId val="356136152"/>
      </c:barChart>
      <c:catAx>
        <c:axId val="27864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356136152"/>
        <c:crosses val="autoZero"/>
        <c:auto val="1"/>
        <c:lblAlgn val="ctr"/>
        <c:lblOffset val="100"/>
        <c:noMultiLvlLbl val="0"/>
      </c:catAx>
      <c:valAx>
        <c:axId val="356136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278648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5346310877807"/>
          <c:y val="1.7078006477280781E-2"/>
          <c:w val="1.623080101098474E-2"/>
          <c:h val="7.276845950708586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807815689705456E-2"/>
          <c:y val="0.12503364982056181"/>
          <c:w val="0.9441921843102945"/>
          <c:h val="0.789819298399176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="t" anchorCtr="1"/>
              <a:lstStyle/>
              <a:p>
                <a:pPr>
                  <a:defRPr sz="1800" b="1"/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'Ark1'!$B$2:$B$12</c:f>
              <c:numCache>
                <c:formatCode>General</c:formatCode>
                <c:ptCount val="11"/>
                <c:pt idx="0">
                  <c:v>26</c:v>
                </c:pt>
                <c:pt idx="1">
                  <c:v>21</c:v>
                </c:pt>
                <c:pt idx="2">
                  <c:v>29</c:v>
                </c:pt>
                <c:pt idx="3">
                  <c:v>19</c:v>
                </c:pt>
                <c:pt idx="4">
                  <c:v>16</c:v>
                </c:pt>
                <c:pt idx="5">
                  <c:v>33</c:v>
                </c:pt>
                <c:pt idx="6">
                  <c:v>42</c:v>
                </c:pt>
                <c:pt idx="7">
                  <c:v>38</c:v>
                </c:pt>
                <c:pt idx="8">
                  <c:v>35</c:v>
                </c:pt>
                <c:pt idx="9">
                  <c:v>47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'Ark1'!$C$2:$C$12</c:f>
              <c:numCache>
                <c:formatCode>General</c:formatCode>
                <c:ptCount val="11"/>
                <c:pt idx="0">
                  <c:v>76</c:v>
                </c:pt>
                <c:pt idx="1">
                  <c:v>50</c:v>
                </c:pt>
                <c:pt idx="2">
                  <c:v>80</c:v>
                </c:pt>
                <c:pt idx="3">
                  <c:v>53</c:v>
                </c:pt>
                <c:pt idx="4">
                  <c:v>76</c:v>
                </c:pt>
                <c:pt idx="5">
                  <c:v>76</c:v>
                </c:pt>
                <c:pt idx="6">
                  <c:v>93</c:v>
                </c:pt>
                <c:pt idx="7">
                  <c:v>76</c:v>
                </c:pt>
                <c:pt idx="8">
                  <c:v>95</c:v>
                </c:pt>
                <c:pt idx="9">
                  <c:v>129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136936"/>
        <c:axId val="356137328"/>
      </c:barChart>
      <c:catAx>
        <c:axId val="356136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356137328"/>
        <c:crosses val="autoZero"/>
        <c:auto val="1"/>
        <c:lblAlgn val="ctr"/>
        <c:lblOffset val="100"/>
        <c:noMultiLvlLbl val="0"/>
      </c:catAx>
      <c:valAx>
        <c:axId val="356137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356136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8707470593953522E-2"/>
          <c:y val="2.7565189818018473E-2"/>
          <c:w val="0.16480351414406533"/>
          <c:h val="9.0479206475298973E-2"/>
        </c:manualLayout>
      </c:layout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372630504520268E-2"/>
          <c:y val="3.3836758737347261E-2"/>
          <c:w val="0.92973972003499561"/>
          <c:h val="0.88718789012046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'Ark1'!$A$2:$A$14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</c:numCache>
            </c:numRef>
          </c:cat>
          <c:val>
            <c:numRef>
              <c:f>'Ark1'!$B$2:$B$14</c:f>
              <c:numCache>
                <c:formatCode>General</c:formatCode>
                <c:ptCount val="13"/>
                <c:pt idx="0">
                  <c:v>11.1</c:v>
                </c:pt>
                <c:pt idx="1">
                  <c:v>11</c:v>
                </c:pt>
                <c:pt idx="2">
                  <c:v>11.1</c:v>
                </c:pt>
                <c:pt idx="3">
                  <c:v>11.1</c:v>
                </c:pt>
                <c:pt idx="4">
                  <c:v>10.8</c:v>
                </c:pt>
                <c:pt idx="5">
                  <c:v>10.8</c:v>
                </c:pt>
                <c:pt idx="6">
                  <c:v>10.7</c:v>
                </c:pt>
                <c:pt idx="7">
                  <c:v>10.6</c:v>
                </c:pt>
                <c:pt idx="8">
                  <c:v>10.6</c:v>
                </c:pt>
                <c:pt idx="9">
                  <c:v>10.6</c:v>
                </c:pt>
                <c:pt idx="10">
                  <c:v>10.6</c:v>
                </c:pt>
                <c:pt idx="11">
                  <c:v>10.5</c:v>
                </c:pt>
                <c:pt idx="12">
                  <c:v>10.199999999999999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'Ark1'!$A$2:$A$14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</c:numCache>
            </c:numRef>
          </c:cat>
          <c:val>
            <c:numRef>
              <c:f>'Ark1'!$C$2:$C$14</c:f>
              <c:numCache>
                <c:formatCode>General</c:formatCode>
                <c:ptCount val="13"/>
                <c:pt idx="0">
                  <c:v>11.5</c:v>
                </c:pt>
                <c:pt idx="1">
                  <c:v>11.5</c:v>
                </c:pt>
                <c:pt idx="2">
                  <c:v>11.4</c:v>
                </c:pt>
                <c:pt idx="3">
                  <c:v>11.2</c:v>
                </c:pt>
                <c:pt idx="4">
                  <c:v>11.1</c:v>
                </c:pt>
                <c:pt idx="5">
                  <c:v>10.7</c:v>
                </c:pt>
                <c:pt idx="6">
                  <c:v>10.9</c:v>
                </c:pt>
                <c:pt idx="7">
                  <c:v>10.8</c:v>
                </c:pt>
                <c:pt idx="8">
                  <c:v>10.7</c:v>
                </c:pt>
                <c:pt idx="9">
                  <c:v>11.1</c:v>
                </c:pt>
                <c:pt idx="10">
                  <c:v>10.8</c:v>
                </c:pt>
                <c:pt idx="11">
                  <c:v>10.7</c:v>
                </c:pt>
                <c:pt idx="12">
                  <c:v>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151568"/>
        <c:axId val="278153136"/>
      </c:barChart>
      <c:catAx>
        <c:axId val="27815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8153136"/>
        <c:crosses val="autoZero"/>
        <c:auto val="1"/>
        <c:lblAlgn val="ctr"/>
        <c:lblOffset val="100"/>
        <c:noMultiLvlLbl val="0"/>
      </c:catAx>
      <c:valAx>
        <c:axId val="278153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8151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392716535433073"/>
          <c:y val="4.8377261009841167E-2"/>
          <c:w val="0.1821839457567804"/>
          <c:h val="7.688973675819690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85386896082434E-2"/>
          <c:y val="3.7185890541993852E-2"/>
          <c:w val="0.81690653251676881"/>
          <c:h val="0.873653878371586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Hest pr løp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50" b="1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'Ark1'!$B$2:$B$15</c:f>
              <c:numCache>
                <c:formatCode>General</c:formatCode>
                <c:ptCount val="14"/>
                <c:pt idx="0">
                  <c:v>11.3</c:v>
                </c:pt>
                <c:pt idx="1">
                  <c:v>11.2</c:v>
                </c:pt>
                <c:pt idx="2">
                  <c:v>11.2</c:v>
                </c:pt>
                <c:pt idx="3">
                  <c:v>11.1</c:v>
                </c:pt>
                <c:pt idx="4">
                  <c:v>10.9</c:v>
                </c:pt>
                <c:pt idx="5">
                  <c:v>10.8</c:v>
                </c:pt>
                <c:pt idx="6">
                  <c:v>10.8</c:v>
                </c:pt>
                <c:pt idx="7">
                  <c:v>10.7</c:v>
                </c:pt>
                <c:pt idx="8">
                  <c:v>10.7</c:v>
                </c:pt>
                <c:pt idx="9">
                  <c:v>10.8</c:v>
                </c:pt>
                <c:pt idx="10">
                  <c:v>10.7</c:v>
                </c:pt>
                <c:pt idx="11">
                  <c:v>10.6</c:v>
                </c:pt>
                <c:pt idx="12">
                  <c:v>10.38</c:v>
                </c:pt>
                <c:pt idx="13">
                  <c:v>10.42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Varmblods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0070C0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'Ark1'!$C$2:$C$15</c:f>
              <c:numCache>
                <c:formatCode>General</c:formatCode>
                <c:ptCount val="14"/>
                <c:pt idx="0">
                  <c:v>8.6999999999999993</c:v>
                </c:pt>
                <c:pt idx="1">
                  <c:v>8.8000000000000007</c:v>
                </c:pt>
                <c:pt idx="2">
                  <c:v>8.6</c:v>
                </c:pt>
                <c:pt idx="3">
                  <c:v>8.3000000000000007</c:v>
                </c:pt>
                <c:pt idx="4">
                  <c:v>8.3000000000000007</c:v>
                </c:pt>
                <c:pt idx="5">
                  <c:v>8</c:v>
                </c:pt>
                <c:pt idx="6">
                  <c:v>7.9</c:v>
                </c:pt>
                <c:pt idx="7">
                  <c:v>7.7</c:v>
                </c:pt>
                <c:pt idx="8">
                  <c:v>7.8</c:v>
                </c:pt>
                <c:pt idx="9">
                  <c:v>7.5</c:v>
                </c:pt>
                <c:pt idx="10">
                  <c:v>7.6</c:v>
                </c:pt>
                <c:pt idx="11">
                  <c:v>7.4</c:v>
                </c:pt>
                <c:pt idx="12">
                  <c:v>7.56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Kaldblods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'Ark1'!$D$2:$D$15</c:f>
              <c:numCache>
                <c:formatCode>General</c:formatCode>
                <c:ptCount val="14"/>
                <c:pt idx="0">
                  <c:v>9.5</c:v>
                </c:pt>
                <c:pt idx="1">
                  <c:v>9.3000000000000007</c:v>
                </c:pt>
                <c:pt idx="2">
                  <c:v>9.3000000000000007</c:v>
                </c:pt>
                <c:pt idx="3">
                  <c:v>9.1999999999999993</c:v>
                </c:pt>
                <c:pt idx="4">
                  <c:v>9.5</c:v>
                </c:pt>
                <c:pt idx="5">
                  <c:v>9.4</c:v>
                </c:pt>
                <c:pt idx="6">
                  <c:v>9.4</c:v>
                </c:pt>
                <c:pt idx="7">
                  <c:v>9.1</c:v>
                </c:pt>
                <c:pt idx="8">
                  <c:v>8.9</c:v>
                </c:pt>
                <c:pt idx="9">
                  <c:v>8.9</c:v>
                </c:pt>
                <c:pt idx="10">
                  <c:v>8.8000000000000007</c:v>
                </c:pt>
                <c:pt idx="11">
                  <c:v>8.6999999999999993</c:v>
                </c:pt>
                <c:pt idx="12">
                  <c:v>8.59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152744"/>
        <c:axId val="356138896"/>
      </c:barChart>
      <c:catAx>
        <c:axId val="278152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356138896"/>
        <c:crosses val="autoZero"/>
        <c:auto val="1"/>
        <c:lblAlgn val="ctr"/>
        <c:lblOffset val="100"/>
        <c:noMultiLvlLbl val="0"/>
      </c:catAx>
      <c:valAx>
        <c:axId val="356138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278152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621719160104982"/>
          <c:y val="0.72957181999470366"/>
          <c:w val="0.13378280839895013"/>
          <c:h val="0.15307324401882846"/>
        </c:manualLayout>
      </c:layout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696704578594347E-2"/>
          <c:y val="3.2313736888956418E-2"/>
          <c:w val="0.84632011276368224"/>
          <c:h val="0.882539211330782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'Ark1'!$A$2:$A$14</c:f>
              <c:numCache>
                <c:formatCode>General</c:formatCod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numCache>
            </c:numRef>
          </c:cat>
          <c:val>
            <c:numRef>
              <c:f>'Ark1'!$B$2:$B$14</c:f>
              <c:numCache>
                <c:formatCode>General</c:formatCode>
                <c:ptCount val="13"/>
                <c:pt idx="0">
                  <c:v>2408</c:v>
                </c:pt>
                <c:pt idx="1">
                  <c:v>2507</c:v>
                </c:pt>
                <c:pt idx="2">
                  <c:v>2484</c:v>
                </c:pt>
                <c:pt idx="3">
                  <c:v>2550</c:v>
                </c:pt>
                <c:pt idx="4">
                  <c:v>2696</c:v>
                </c:pt>
                <c:pt idx="5">
                  <c:v>2835</c:v>
                </c:pt>
                <c:pt idx="6">
                  <c:v>2801</c:v>
                </c:pt>
                <c:pt idx="7">
                  <c:v>2789</c:v>
                </c:pt>
                <c:pt idx="8">
                  <c:v>2616</c:v>
                </c:pt>
                <c:pt idx="9">
                  <c:v>2570</c:v>
                </c:pt>
                <c:pt idx="10">
                  <c:v>2496</c:v>
                </c:pt>
                <c:pt idx="11">
                  <c:v>2504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'Ark1'!$A$2:$A$14</c:f>
              <c:numCache>
                <c:formatCode>General</c:formatCod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numCache>
            </c:numRef>
          </c:cat>
          <c:val>
            <c:numRef>
              <c:f>'Ark1'!$C$2:$C$14</c:f>
              <c:numCache>
                <c:formatCode>General</c:formatCode>
                <c:ptCount val="13"/>
                <c:pt idx="0">
                  <c:v>1885</c:v>
                </c:pt>
                <c:pt idx="1">
                  <c:v>1946</c:v>
                </c:pt>
                <c:pt idx="2">
                  <c:v>1940</c:v>
                </c:pt>
                <c:pt idx="3">
                  <c:v>1930</c:v>
                </c:pt>
                <c:pt idx="4">
                  <c:v>1955</c:v>
                </c:pt>
                <c:pt idx="5">
                  <c:v>1914</c:v>
                </c:pt>
                <c:pt idx="6">
                  <c:v>1890</c:v>
                </c:pt>
                <c:pt idx="7">
                  <c:v>1859</c:v>
                </c:pt>
                <c:pt idx="8">
                  <c:v>1802</c:v>
                </c:pt>
                <c:pt idx="9">
                  <c:v>1779</c:v>
                </c:pt>
                <c:pt idx="10">
                  <c:v>1671</c:v>
                </c:pt>
                <c:pt idx="11">
                  <c:v>1677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'Ark1'!$A$2:$A$14</c:f>
              <c:numCache>
                <c:formatCode>General</c:formatCod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numCache>
            </c:numRef>
          </c:cat>
          <c:val>
            <c:numRef>
              <c:f>'Ark1'!$D$2:$D$14</c:f>
              <c:numCache>
                <c:formatCode>General</c:formatCode>
                <c:ptCount val="13"/>
                <c:pt idx="0">
                  <c:v>4293</c:v>
                </c:pt>
                <c:pt idx="1">
                  <c:v>4453</c:v>
                </c:pt>
                <c:pt idx="2">
                  <c:v>4424</c:v>
                </c:pt>
                <c:pt idx="3">
                  <c:v>4480</c:v>
                </c:pt>
                <c:pt idx="4">
                  <c:v>4651</c:v>
                </c:pt>
                <c:pt idx="5">
                  <c:v>4749</c:v>
                </c:pt>
                <c:pt idx="6">
                  <c:v>4691</c:v>
                </c:pt>
                <c:pt idx="7">
                  <c:v>4648</c:v>
                </c:pt>
                <c:pt idx="8">
                  <c:v>4418</c:v>
                </c:pt>
                <c:pt idx="9">
                  <c:v>4349</c:v>
                </c:pt>
                <c:pt idx="10">
                  <c:v>4167</c:v>
                </c:pt>
                <c:pt idx="11">
                  <c:v>4181</c:v>
                </c:pt>
                <c:pt idx="12">
                  <c:v>3750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Dager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'Ark1'!$A$2:$A$14</c:f>
              <c:numCache>
                <c:formatCode>General</c:formatCod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numCache>
            </c:numRef>
          </c:cat>
          <c:val>
            <c:numRef>
              <c:f>'Ark1'!$E$2:$E$14</c:f>
              <c:numCache>
                <c:formatCode>General</c:formatCode>
                <c:ptCount val="13"/>
                <c:pt idx="0">
                  <c:v>496</c:v>
                </c:pt>
                <c:pt idx="1">
                  <c:v>506</c:v>
                </c:pt>
                <c:pt idx="2">
                  <c:v>516</c:v>
                </c:pt>
                <c:pt idx="3">
                  <c:v>534</c:v>
                </c:pt>
                <c:pt idx="4">
                  <c:v>549</c:v>
                </c:pt>
                <c:pt idx="5">
                  <c:v>556</c:v>
                </c:pt>
                <c:pt idx="6">
                  <c:v>585</c:v>
                </c:pt>
                <c:pt idx="7">
                  <c:v>559</c:v>
                </c:pt>
                <c:pt idx="8">
                  <c:v>531</c:v>
                </c:pt>
                <c:pt idx="9">
                  <c:v>531</c:v>
                </c:pt>
                <c:pt idx="10">
                  <c:v>501</c:v>
                </c:pt>
                <c:pt idx="11">
                  <c:v>501</c:v>
                </c:pt>
                <c:pt idx="12">
                  <c:v>497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139680"/>
        <c:axId val="280411368"/>
      </c:barChart>
      <c:catAx>
        <c:axId val="35613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280411368"/>
        <c:crosses val="autoZero"/>
        <c:auto val="1"/>
        <c:lblAlgn val="ctr"/>
        <c:lblOffset val="100"/>
        <c:noMultiLvlLbl val="0"/>
      </c:catAx>
      <c:valAx>
        <c:axId val="280411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35613968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aseline="0"/>
            </a:pPr>
            <a:endParaRPr lang="nb-NO"/>
          </a:p>
        </c:txPr>
      </c:legendEntry>
      <c:layout>
        <c:manualLayout>
          <c:xMode val="edge"/>
          <c:yMode val="edge"/>
          <c:x val="0.90195805385437922"/>
          <c:y val="0.59480950485630901"/>
          <c:w val="9.649873626907747E-2"/>
          <c:h val="0.16956701970764707"/>
        </c:manualLayout>
      </c:layout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21643822299991E-2"/>
          <c:y val="3.378185139349002E-2"/>
          <c:w val="0.93348279381743948"/>
          <c:h val="0.814754295040505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Kaldblods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'Ark1'!$A$2:$A$18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'Ark1'!$B$2:$B$18</c:f>
              <c:numCache>
                <c:formatCode>General</c:formatCode>
                <c:ptCount val="17"/>
                <c:pt idx="0">
                  <c:v>2284</c:v>
                </c:pt>
                <c:pt idx="1">
                  <c:v>2335</c:v>
                </c:pt>
                <c:pt idx="2">
                  <c:v>2252</c:v>
                </c:pt>
                <c:pt idx="3">
                  <c:v>2163</c:v>
                </c:pt>
                <c:pt idx="4">
                  <c:v>2118</c:v>
                </c:pt>
                <c:pt idx="5">
                  <c:v>2088</c:v>
                </c:pt>
                <c:pt idx="6">
                  <c:v>2090</c:v>
                </c:pt>
                <c:pt idx="7">
                  <c:v>2087</c:v>
                </c:pt>
                <c:pt idx="8">
                  <c:v>2082</c:v>
                </c:pt>
                <c:pt idx="9">
                  <c:v>2029</c:v>
                </c:pt>
                <c:pt idx="10">
                  <c:v>2001</c:v>
                </c:pt>
                <c:pt idx="11">
                  <c:v>1949</c:v>
                </c:pt>
                <c:pt idx="12">
                  <c:v>1870</c:v>
                </c:pt>
                <c:pt idx="13">
                  <c:v>1775</c:v>
                </c:pt>
                <c:pt idx="14">
                  <c:v>1669</c:v>
                </c:pt>
                <c:pt idx="15">
                  <c:v>1566</c:v>
                </c:pt>
                <c:pt idx="16">
                  <c:v>1479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Varmblods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'Ark1'!$A$2:$A$18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'Ark1'!$C$2:$C$18</c:f>
              <c:numCache>
                <c:formatCode>General</c:formatCode>
                <c:ptCount val="17"/>
                <c:pt idx="0">
                  <c:v>2080</c:v>
                </c:pt>
                <c:pt idx="1">
                  <c:v>2122</c:v>
                </c:pt>
                <c:pt idx="2">
                  <c:v>2097</c:v>
                </c:pt>
                <c:pt idx="3">
                  <c:v>1978</c:v>
                </c:pt>
                <c:pt idx="4">
                  <c:v>1975</c:v>
                </c:pt>
                <c:pt idx="5">
                  <c:v>2002</c:v>
                </c:pt>
                <c:pt idx="6">
                  <c:v>1925</c:v>
                </c:pt>
                <c:pt idx="7">
                  <c:v>1968</c:v>
                </c:pt>
                <c:pt idx="8">
                  <c:v>1980</c:v>
                </c:pt>
                <c:pt idx="9">
                  <c:v>1926</c:v>
                </c:pt>
                <c:pt idx="10">
                  <c:v>1892</c:v>
                </c:pt>
                <c:pt idx="11">
                  <c:v>1818</c:v>
                </c:pt>
                <c:pt idx="12">
                  <c:v>1720</c:v>
                </c:pt>
                <c:pt idx="13">
                  <c:v>1608</c:v>
                </c:pt>
                <c:pt idx="14">
                  <c:v>1491</c:v>
                </c:pt>
                <c:pt idx="15">
                  <c:v>1391</c:v>
                </c:pt>
                <c:pt idx="16">
                  <c:v>1265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Importer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'Ark1'!$A$2:$A$18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'Ark1'!$D$2:$D$18</c:f>
              <c:numCache>
                <c:formatCode>General</c:formatCode>
                <c:ptCount val="17"/>
                <c:pt idx="0">
                  <c:v>520</c:v>
                </c:pt>
                <c:pt idx="1">
                  <c:v>523</c:v>
                </c:pt>
                <c:pt idx="2">
                  <c:v>735</c:v>
                </c:pt>
                <c:pt idx="3">
                  <c:v>817</c:v>
                </c:pt>
                <c:pt idx="4">
                  <c:v>941</c:v>
                </c:pt>
                <c:pt idx="5">
                  <c:v>975</c:v>
                </c:pt>
                <c:pt idx="6">
                  <c:v>995</c:v>
                </c:pt>
                <c:pt idx="7">
                  <c:v>926</c:v>
                </c:pt>
                <c:pt idx="8">
                  <c:v>875</c:v>
                </c:pt>
                <c:pt idx="9">
                  <c:v>777</c:v>
                </c:pt>
                <c:pt idx="10">
                  <c:v>730</c:v>
                </c:pt>
                <c:pt idx="11">
                  <c:v>701</c:v>
                </c:pt>
                <c:pt idx="12">
                  <c:v>663</c:v>
                </c:pt>
                <c:pt idx="13">
                  <c:v>620</c:v>
                </c:pt>
                <c:pt idx="14">
                  <c:v>575</c:v>
                </c:pt>
                <c:pt idx="15">
                  <c:v>536</c:v>
                </c:pt>
                <c:pt idx="16">
                  <c:v>487</c:v>
                </c:pt>
              </c:numCache>
            </c:numRef>
          </c:val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Gjesthester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'Ark1'!$A$2:$A$18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'Ark1'!$E$2:$E$18</c:f>
              <c:numCache>
                <c:formatCode>General</c:formatCode>
                <c:ptCount val="17"/>
                <c:pt idx="0">
                  <c:v>490</c:v>
                </c:pt>
                <c:pt idx="1">
                  <c:v>630</c:v>
                </c:pt>
                <c:pt idx="2">
                  <c:v>605</c:v>
                </c:pt>
                <c:pt idx="3">
                  <c:v>635</c:v>
                </c:pt>
                <c:pt idx="4">
                  <c:v>802</c:v>
                </c:pt>
                <c:pt idx="5">
                  <c:v>998</c:v>
                </c:pt>
                <c:pt idx="6">
                  <c:v>1063</c:v>
                </c:pt>
                <c:pt idx="7">
                  <c:v>1054</c:v>
                </c:pt>
                <c:pt idx="8">
                  <c:v>1024</c:v>
                </c:pt>
                <c:pt idx="9">
                  <c:v>1020</c:v>
                </c:pt>
                <c:pt idx="10">
                  <c:v>810</c:v>
                </c:pt>
                <c:pt idx="11">
                  <c:v>777</c:v>
                </c:pt>
                <c:pt idx="12">
                  <c:v>745</c:v>
                </c:pt>
                <c:pt idx="13">
                  <c:v>707</c:v>
                </c:pt>
                <c:pt idx="14">
                  <c:v>665</c:v>
                </c:pt>
                <c:pt idx="15">
                  <c:v>624</c:v>
                </c:pt>
                <c:pt idx="16">
                  <c:v>589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80412152"/>
        <c:axId val="280412544"/>
      </c:barChart>
      <c:catAx>
        <c:axId val="28041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412544"/>
        <c:crosses val="autoZero"/>
        <c:auto val="1"/>
        <c:lblAlgn val="ctr"/>
        <c:lblOffset val="100"/>
        <c:noMultiLvlLbl val="0"/>
      </c:catAx>
      <c:valAx>
        <c:axId val="28041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41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'Ark1'!$A$2:$A$10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'Ark1'!$B$2:$B$10</c:f>
              <c:numCache>
                <c:formatCode>General</c:formatCode>
                <c:ptCount val="9"/>
                <c:pt idx="0">
                  <c:v>38.1</c:v>
                </c:pt>
                <c:pt idx="1">
                  <c:v>42.7</c:v>
                </c:pt>
                <c:pt idx="2">
                  <c:v>46.4</c:v>
                </c:pt>
                <c:pt idx="3">
                  <c:v>42.3</c:v>
                </c:pt>
                <c:pt idx="4">
                  <c:v>43.9</c:v>
                </c:pt>
                <c:pt idx="5">
                  <c:v>44.2</c:v>
                </c:pt>
                <c:pt idx="6">
                  <c:v>43</c:v>
                </c:pt>
                <c:pt idx="7">
                  <c:v>44.4</c:v>
                </c:pt>
                <c:pt idx="8">
                  <c:v>50.5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'Ark1'!$A$2:$A$10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'Ark1'!$C$2:$C$10</c:f>
              <c:numCache>
                <c:formatCode>General</c:formatCode>
                <c:ptCount val="9"/>
                <c:pt idx="0">
                  <c:v>26.3</c:v>
                </c:pt>
                <c:pt idx="1">
                  <c:v>27.4</c:v>
                </c:pt>
                <c:pt idx="2">
                  <c:v>31.8</c:v>
                </c:pt>
                <c:pt idx="3">
                  <c:v>28.9</c:v>
                </c:pt>
                <c:pt idx="4">
                  <c:v>30.9</c:v>
                </c:pt>
                <c:pt idx="5">
                  <c:v>29.4</c:v>
                </c:pt>
                <c:pt idx="6">
                  <c:v>28.4</c:v>
                </c:pt>
                <c:pt idx="7">
                  <c:v>27</c:v>
                </c:pt>
                <c:pt idx="8">
                  <c:v>35.9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413328"/>
        <c:axId val="280413720"/>
      </c:barChart>
      <c:catAx>
        <c:axId val="28041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0413720"/>
        <c:crosses val="autoZero"/>
        <c:auto val="1"/>
        <c:lblAlgn val="ctr"/>
        <c:lblOffset val="100"/>
        <c:noMultiLvlLbl val="0"/>
      </c:catAx>
      <c:valAx>
        <c:axId val="280413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80413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2048337707786519E-2"/>
          <c:y val="3.1214176470906133E-2"/>
          <c:w val="0.16480351414406533"/>
          <c:h val="7.8271499521722451E-2"/>
        </c:manualLayout>
      </c:layout>
      <c:overlay val="0"/>
      <c:txPr>
        <a:bodyPr/>
        <a:lstStyle/>
        <a:p>
          <a:pPr>
            <a:defRPr sz="12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36405171575775E-2"/>
          <c:y val="3.0480493301412136E-2"/>
          <c:w val="0.95006002721881977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'Ark1'!$B$2:$B$9</c:f>
              <c:numCache>
                <c:formatCode>General</c:formatCode>
                <c:ptCount val="8"/>
                <c:pt idx="0">
                  <c:v>49.3</c:v>
                </c:pt>
                <c:pt idx="1">
                  <c:v>54.1</c:v>
                </c:pt>
                <c:pt idx="2">
                  <c:v>52.6</c:v>
                </c:pt>
                <c:pt idx="3">
                  <c:v>50.2</c:v>
                </c:pt>
                <c:pt idx="4">
                  <c:v>49.7</c:v>
                </c:pt>
                <c:pt idx="5">
                  <c:v>51.5</c:v>
                </c:pt>
                <c:pt idx="6">
                  <c:v>52.9</c:v>
                </c:pt>
                <c:pt idx="7">
                  <c:v>53.5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'Ark1'!$C$2:$C$9</c:f>
              <c:numCache>
                <c:formatCode>General</c:formatCode>
                <c:ptCount val="8"/>
                <c:pt idx="0">
                  <c:v>36.299999999999997</c:v>
                </c:pt>
                <c:pt idx="1">
                  <c:v>35.799999999999997</c:v>
                </c:pt>
                <c:pt idx="2">
                  <c:v>39.9</c:v>
                </c:pt>
                <c:pt idx="3">
                  <c:v>39.200000000000003</c:v>
                </c:pt>
                <c:pt idx="4">
                  <c:v>39.1</c:v>
                </c:pt>
                <c:pt idx="5">
                  <c:v>36.799999999999997</c:v>
                </c:pt>
                <c:pt idx="6">
                  <c:v>38.299999999999997</c:v>
                </c:pt>
                <c:pt idx="7">
                  <c:v>38.299999999999997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414504"/>
        <c:axId val="280414896"/>
      </c:barChart>
      <c:catAx>
        <c:axId val="28041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0414896"/>
        <c:crosses val="autoZero"/>
        <c:auto val="1"/>
        <c:lblAlgn val="ctr"/>
        <c:lblOffset val="100"/>
        <c:noMultiLvlLbl val="0"/>
      </c:catAx>
      <c:valAx>
        <c:axId val="280414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80414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141173325556528E-2"/>
          <c:y val="2.915969065980685E-2"/>
          <c:w val="0.11297098279381744"/>
          <c:h val="8.5125838336783055E-2"/>
        </c:manualLayout>
      </c:layout>
      <c:overlay val="0"/>
      <c:txPr>
        <a:bodyPr/>
        <a:lstStyle/>
        <a:p>
          <a:pPr>
            <a:defRPr sz="12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39.9</c:v>
                </c:pt>
                <c:pt idx="1">
                  <c:v>46.4</c:v>
                </c:pt>
                <c:pt idx="2">
                  <c:v>49.9</c:v>
                </c:pt>
                <c:pt idx="3">
                  <c:v>45.1</c:v>
                </c:pt>
                <c:pt idx="4">
                  <c:v>47.5</c:v>
                </c:pt>
                <c:pt idx="5">
                  <c:v>43.9</c:v>
                </c:pt>
                <c:pt idx="6">
                  <c:v>47.9</c:v>
                </c:pt>
                <c:pt idx="7">
                  <c:v>44.4</c:v>
                </c:pt>
                <c:pt idx="8">
                  <c:v>51.2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baseline="0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38.1</c:v>
                </c:pt>
                <c:pt idx="1">
                  <c:v>40</c:v>
                </c:pt>
                <c:pt idx="2">
                  <c:v>44.3</c:v>
                </c:pt>
                <c:pt idx="3">
                  <c:v>39.5</c:v>
                </c:pt>
                <c:pt idx="4">
                  <c:v>41.6</c:v>
                </c:pt>
                <c:pt idx="5">
                  <c:v>44.6</c:v>
                </c:pt>
                <c:pt idx="6">
                  <c:v>38.200000000000003</c:v>
                </c:pt>
                <c:pt idx="7">
                  <c:v>44.8</c:v>
                </c:pt>
                <c:pt idx="8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415728"/>
        <c:axId val="358416120"/>
      </c:barChart>
      <c:catAx>
        <c:axId val="35841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8416120"/>
        <c:crosses val="autoZero"/>
        <c:auto val="1"/>
        <c:lblAlgn val="ctr"/>
        <c:lblOffset val="100"/>
        <c:noMultiLvlLbl val="0"/>
      </c:catAx>
      <c:valAx>
        <c:axId val="358416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841572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0.34136932536210751"/>
          <c:y val="3.1214176470906133E-2"/>
          <c:w val="0.17543258481578691"/>
          <c:h val="9.1998983997967979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32.1</c:v>
                </c:pt>
                <c:pt idx="1">
                  <c:v>30.9</c:v>
                </c:pt>
                <c:pt idx="2">
                  <c:v>38.299999999999997</c:v>
                </c:pt>
                <c:pt idx="3">
                  <c:v>34</c:v>
                </c:pt>
                <c:pt idx="4">
                  <c:v>35.9</c:v>
                </c:pt>
                <c:pt idx="5">
                  <c:v>32.5</c:v>
                </c:pt>
                <c:pt idx="6">
                  <c:v>32</c:v>
                </c:pt>
                <c:pt idx="7">
                  <c:v>30.8</c:v>
                </c:pt>
                <c:pt idx="8">
                  <c:v>43.1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21.8</c:v>
                </c:pt>
                <c:pt idx="1">
                  <c:v>24.8</c:v>
                </c:pt>
                <c:pt idx="2">
                  <c:v>26.9</c:v>
                </c:pt>
                <c:pt idx="3">
                  <c:v>24.4</c:v>
                </c:pt>
                <c:pt idx="4">
                  <c:v>26.5</c:v>
                </c:pt>
                <c:pt idx="5">
                  <c:v>27</c:v>
                </c:pt>
                <c:pt idx="6">
                  <c:v>25.4</c:v>
                </c:pt>
                <c:pt idx="7">
                  <c:v>24.3</c:v>
                </c:pt>
                <c:pt idx="8">
                  <c:v>30.7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416904"/>
        <c:axId val="358417296"/>
      </c:barChart>
      <c:catAx>
        <c:axId val="358416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8417296"/>
        <c:crosses val="autoZero"/>
        <c:auto val="1"/>
        <c:lblAlgn val="ctr"/>
        <c:lblOffset val="100"/>
        <c:noMultiLvlLbl val="0"/>
      </c:catAx>
      <c:valAx>
        <c:axId val="358417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841690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6.2048337707786519E-2"/>
          <c:y val="6.1413215592388631E-2"/>
          <c:w val="0.14765480703800915"/>
          <c:h val="0.10847118715514026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52.2</c:v>
                </c:pt>
                <c:pt idx="1">
                  <c:v>51.6</c:v>
                </c:pt>
                <c:pt idx="2">
                  <c:v>57.5</c:v>
                </c:pt>
                <c:pt idx="3">
                  <c:v>58.1</c:v>
                </c:pt>
                <c:pt idx="4">
                  <c:v>52.6</c:v>
                </c:pt>
                <c:pt idx="5">
                  <c:v>55.4</c:v>
                </c:pt>
                <c:pt idx="6">
                  <c:v>52.8</c:v>
                </c:pt>
                <c:pt idx="7">
                  <c:v>57.7</c:v>
                </c:pt>
                <c:pt idx="8">
                  <c:v>54.9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baseline="0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45</c:v>
                </c:pt>
                <c:pt idx="1">
                  <c:v>48.3</c:v>
                </c:pt>
                <c:pt idx="2">
                  <c:v>52.8</c:v>
                </c:pt>
                <c:pt idx="3">
                  <c:v>47</c:v>
                </c:pt>
                <c:pt idx="4">
                  <c:v>47.8</c:v>
                </c:pt>
                <c:pt idx="5">
                  <c:v>45.6</c:v>
                </c:pt>
                <c:pt idx="6">
                  <c:v>50.5</c:v>
                </c:pt>
                <c:pt idx="7">
                  <c:v>48.5</c:v>
                </c:pt>
                <c:pt idx="8">
                  <c:v>52.3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418080"/>
        <c:axId val="358418472"/>
      </c:barChart>
      <c:catAx>
        <c:axId val="35841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8418472"/>
        <c:crosses val="autoZero"/>
        <c:auto val="1"/>
        <c:lblAlgn val="ctr"/>
        <c:lblOffset val="100"/>
        <c:noMultiLvlLbl val="0"/>
      </c:catAx>
      <c:valAx>
        <c:axId val="358418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841808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0.39383846116457671"/>
          <c:y val="3.1214176470906133E-2"/>
          <c:w val="0.1569140662972684"/>
          <c:h val="7.8272148033657771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43.7</c:v>
                </c:pt>
                <c:pt idx="1">
                  <c:v>44.7</c:v>
                </c:pt>
                <c:pt idx="2">
                  <c:v>40.200000000000003</c:v>
                </c:pt>
                <c:pt idx="3">
                  <c:v>46.9</c:v>
                </c:pt>
                <c:pt idx="4">
                  <c:v>45.1</c:v>
                </c:pt>
                <c:pt idx="5">
                  <c:v>44.5</c:v>
                </c:pt>
                <c:pt idx="6">
                  <c:v>39.799999999999997</c:v>
                </c:pt>
                <c:pt idx="7">
                  <c:v>43.4</c:v>
                </c:pt>
                <c:pt idx="8">
                  <c:v>41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31.7</c:v>
                </c:pt>
                <c:pt idx="1">
                  <c:v>28.9</c:v>
                </c:pt>
                <c:pt idx="2">
                  <c:v>32.700000000000003</c:v>
                </c:pt>
                <c:pt idx="3">
                  <c:v>33.700000000000003</c:v>
                </c:pt>
                <c:pt idx="4">
                  <c:v>34.200000000000003</c:v>
                </c:pt>
                <c:pt idx="5">
                  <c:v>34.4</c:v>
                </c:pt>
                <c:pt idx="6">
                  <c:v>34.700000000000003</c:v>
                </c:pt>
                <c:pt idx="7">
                  <c:v>34.4</c:v>
                </c:pt>
                <c:pt idx="8">
                  <c:v>36.9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235904"/>
        <c:axId val="356236296"/>
      </c:barChart>
      <c:catAx>
        <c:axId val="356235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236296"/>
        <c:crosses val="autoZero"/>
        <c:auto val="1"/>
        <c:lblAlgn val="ctr"/>
        <c:lblOffset val="100"/>
        <c:noMultiLvlLbl val="0"/>
      </c:catAx>
      <c:valAx>
        <c:axId val="356236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623590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0.57748043647321867"/>
          <c:y val="2.8468809278044089E-2"/>
          <c:w val="0.16617332555652764"/>
          <c:h val="8.1017515226519815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41991</c:v>
                </c:pt>
                <c:pt idx="1">
                  <c:v>48130</c:v>
                </c:pt>
                <c:pt idx="2">
                  <c:v>48130</c:v>
                </c:pt>
                <c:pt idx="3">
                  <c:v>51830</c:v>
                </c:pt>
                <c:pt idx="4">
                  <c:v>54533</c:v>
                </c:pt>
                <c:pt idx="5">
                  <c:v>56498</c:v>
                </c:pt>
                <c:pt idx="6">
                  <c:v>55834</c:v>
                </c:pt>
                <c:pt idx="7">
                  <c:v>56704</c:v>
                </c:pt>
                <c:pt idx="8">
                  <c:v>57393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baseline="0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28010</c:v>
                </c:pt>
                <c:pt idx="1">
                  <c:v>42929</c:v>
                </c:pt>
                <c:pt idx="2">
                  <c:v>43863</c:v>
                </c:pt>
                <c:pt idx="3">
                  <c:v>41301</c:v>
                </c:pt>
                <c:pt idx="4">
                  <c:v>36141</c:v>
                </c:pt>
                <c:pt idx="5">
                  <c:v>41037</c:v>
                </c:pt>
                <c:pt idx="6">
                  <c:v>46483</c:v>
                </c:pt>
                <c:pt idx="7">
                  <c:v>41333</c:v>
                </c:pt>
                <c:pt idx="8">
                  <c:v>47951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237080"/>
        <c:axId val="356237472"/>
      </c:barChart>
      <c:catAx>
        <c:axId val="356237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237472"/>
        <c:crosses val="autoZero"/>
        <c:auto val="1"/>
        <c:lblAlgn val="ctr"/>
        <c:lblOffset val="100"/>
        <c:noMultiLvlLbl val="0"/>
      </c:catAx>
      <c:valAx>
        <c:axId val="356237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623708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0.20093722659667546"/>
          <c:y val="3.1214176470906133E-2"/>
          <c:w val="0.17543258481578691"/>
          <c:h val="9.4744351190830037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45397</c:v>
                </c:pt>
                <c:pt idx="1">
                  <c:v>65290</c:v>
                </c:pt>
                <c:pt idx="2">
                  <c:v>57021</c:v>
                </c:pt>
                <c:pt idx="3">
                  <c:v>62849</c:v>
                </c:pt>
                <c:pt idx="4">
                  <c:v>52745</c:v>
                </c:pt>
                <c:pt idx="5">
                  <c:v>52352</c:v>
                </c:pt>
                <c:pt idx="6">
                  <c:v>58303</c:v>
                </c:pt>
                <c:pt idx="7">
                  <c:v>77939</c:v>
                </c:pt>
                <c:pt idx="8">
                  <c:v>65557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baseline="0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32063</c:v>
                </c:pt>
                <c:pt idx="1">
                  <c:v>33190</c:v>
                </c:pt>
                <c:pt idx="2">
                  <c:v>36440</c:v>
                </c:pt>
                <c:pt idx="3">
                  <c:v>43397</c:v>
                </c:pt>
                <c:pt idx="4">
                  <c:v>28925</c:v>
                </c:pt>
                <c:pt idx="5">
                  <c:v>39854</c:v>
                </c:pt>
                <c:pt idx="6">
                  <c:v>63327</c:v>
                </c:pt>
                <c:pt idx="7">
                  <c:v>51857</c:v>
                </c:pt>
                <c:pt idx="8">
                  <c:v>44790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911024"/>
        <c:axId val="358911416"/>
      </c:barChart>
      <c:catAx>
        <c:axId val="358911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8911416"/>
        <c:crosses val="autoZero"/>
        <c:auto val="1"/>
        <c:lblAlgn val="ctr"/>
        <c:lblOffset val="100"/>
        <c:noMultiLvlLbl val="0"/>
      </c:catAx>
      <c:valAx>
        <c:axId val="358911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891102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0.34136932536210751"/>
          <c:y val="3.1214176470906133E-2"/>
          <c:w val="0.16617332555652764"/>
          <c:h val="7.8272148033657771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54144</c:v>
                </c:pt>
                <c:pt idx="1">
                  <c:v>64073</c:v>
                </c:pt>
                <c:pt idx="2">
                  <c:v>63117</c:v>
                </c:pt>
                <c:pt idx="3">
                  <c:v>61618</c:v>
                </c:pt>
                <c:pt idx="4">
                  <c:v>65973</c:v>
                </c:pt>
                <c:pt idx="5">
                  <c:v>67459</c:v>
                </c:pt>
                <c:pt idx="6">
                  <c:v>72252</c:v>
                </c:pt>
                <c:pt idx="7">
                  <c:v>67055</c:v>
                </c:pt>
                <c:pt idx="8">
                  <c:v>69186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baseline="0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43346</c:v>
                </c:pt>
                <c:pt idx="1">
                  <c:v>36352</c:v>
                </c:pt>
                <c:pt idx="2">
                  <c:v>41024</c:v>
                </c:pt>
                <c:pt idx="3">
                  <c:v>47929</c:v>
                </c:pt>
                <c:pt idx="4">
                  <c:v>39772</c:v>
                </c:pt>
                <c:pt idx="5">
                  <c:v>41355</c:v>
                </c:pt>
                <c:pt idx="6">
                  <c:v>49920</c:v>
                </c:pt>
                <c:pt idx="7">
                  <c:v>44031</c:v>
                </c:pt>
                <c:pt idx="8">
                  <c:v>51140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0407888"/>
        <c:axId val="360408280"/>
      </c:barChart>
      <c:catAx>
        <c:axId val="360407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0408280"/>
        <c:crosses val="autoZero"/>
        <c:auto val="1"/>
        <c:lblAlgn val="ctr"/>
        <c:lblOffset val="100"/>
        <c:noMultiLvlLbl val="0"/>
      </c:catAx>
      <c:valAx>
        <c:axId val="360408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6040788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0.19322117721395937"/>
          <c:y val="3.1214176470906133E-2"/>
          <c:w val="0.2078399922231943"/>
          <c:h val="7.8272148033657771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72355886069797E-2"/>
          <c:y val="3.0480493301412136E-2"/>
          <c:w val="0.96027644113930199"/>
          <c:h val="0.859974816119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Hingster/vallaker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'Ark1'!$B$2:$B$11</c:f>
              <c:numCache>
                <c:formatCode>General</c:formatCode>
                <c:ptCount val="10"/>
                <c:pt idx="0">
                  <c:v>66392</c:v>
                </c:pt>
                <c:pt idx="1">
                  <c:v>54228</c:v>
                </c:pt>
                <c:pt idx="2">
                  <c:v>67904</c:v>
                </c:pt>
                <c:pt idx="3">
                  <c:v>69485</c:v>
                </c:pt>
                <c:pt idx="4">
                  <c:v>69163</c:v>
                </c:pt>
                <c:pt idx="5">
                  <c:v>78218</c:v>
                </c:pt>
                <c:pt idx="6">
                  <c:v>67205</c:v>
                </c:pt>
                <c:pt idx="7">
                  <c:v>59354</c:v>
                </c:pt>
                <c:pt idx="8">
                  <c:v>78179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Hopper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baseline="0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'Ark1'!$C$2:$C$11</c:f>
              <c:numCache>
                <c:formatCode>General</c:formatCode>
                <c:ptCount val="10"/>
                <c:pt idx="0">
                  <c:v>38196</c:v>
                </c:pt>
                <c:pt idx="1">
                  <c:v>41847</c:v>
                </c:pt>
                <c:pt idx="2">
                  <c:v>39166</c:v>
                </c:pt>
                <c:pt idx="3">
                  <c:v>45382</c:v>
                </c:pt>
                <c:pt idx="4">
                  <c:v>46027</c:v>
                </c:pt>
                <c:pt idx="5">
                  <c:v>40325</c:v>
                </c:pt>
                <c:pt idx="6">
                  <c:v>46870</c:v>
                </c:pt>
                <c:pt idx="7">
                  <c:v>58046</c:v>
                </c:pt>
                <c:pt idx="8">
                  <c:v>49622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160248"/>
        <c:axId val="356160640"/>
      </c:barChart>
      <c:catAx>
        <c:axId val="356160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160640"/>
        <c:crosses val="autoZero"/>
        <c:auto val="1"/>
        <c:lblAlgn val="ctr"/>
        <c:lblOffset val="100"/>
        <c:noMultiLvlLbl val="0"/>
      </c:catAx>
      <c:valAx>
        <c:axId val="356160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35616024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nb-NO"/>
          </a:p>
        </c:txPr>
      </c:legendEntry>
      <c:layout>
        <c:manualLayout>
          <c:xMode val="edge"/>
          <c:yMode val="edge"/>
          <c:x val="9.7542164868280365E-2"/>
          <c:y val="4.4941012435216365E-2"/>
          <c:w val="0.19086468358121902"/>
          <c:h val="7.8272148033657771E-2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034008566949351E-2"/>
          <c:y val="3.2313736888956418E-2"/>
          <c:w val="0.93340113735783026"/>
          <c:h val="0.729114402783810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Totalt hester i A+B-trening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200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'Ark1'!$A$2:$A$12</c:f>
              <c:strCache>
                <c:ptCount val="11"/>
                <c:pt idx="0">
                  <c:v>Biri</c:v>
                </c:pt>
                <c:pt idx="1">
                  <c:v>Leangen</c:v>
                </c:pt>
                <c:pt idx="2">
                  <c:v>Jarlsberg</c:v>
                </c:pt>
                <c:pt idx="3">
                  <c:v>Momarken</c:v>
                </c:pt>
                <c:pt idx="4">
                  <c:v>Drammen</c:v>
                </c:pt>
                <c:pt idx="5">
                  <c:v>Forus</c:v>
                </c:pt>
                <c:pt idx="6">
                  <c:v>Bjerke</c:v>
                </c:pt>
                <c:pt idx="7">
                  <c:v>Bergen</c:v>
                </c:pt>
                <c:pt idx="8">
                  <c:v>Kloster</c:v>
                </c:pt>
                <c:pt idx="9">
                  <c:v>Sørlandet</c:v>
                </c:pt>
                <c:pt idx="10">
                  <c:v>Harstad</c:v>
                </c:pt>
              </c:strCache>
            </c:strRef>
          </c:cat>
          <c:val>
            <c:numRef>
              <c:f>'Ark1'!$B$2:$B$12</c:f>
              <c:numCache>
                <c:formatCode>General</c:formatCode>
                <c:ptCount val="11"/>
                <c:pt idx="0">
                  <c:v>954</c:v>
                </c:pt>
                <c:pt idx="1">
                  <c:v>814</c:v>
                </c:pt>
                <c:pt idx="2">
                  <c:v>613</c:v>
                </c:pt>
                <c:pt idx="3">
                  <c:v>597</c:v>
                </c:pt>
                <c:pt idx="4">
                  <c:v>532</c:v>
                </c:pt>
                <c:pt idx="5">
                  <c:v>519</c:v>
                </c:pt>
                <c:pt idx="6">
                  <c:v>473</c:v>
                </c:pt>
                <c:pt idx="7">
                  <c:v>473</c:v>
                </c:pt>
                <c:pt idx="8">
                  <c:v>396</c:v>
                </c:pt>
                <c:pt idx="9">
                  <c:v>333</c:v>
                </c:pt>
                <c:pt idx="10">
                  <c:v>295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Startet siste 12 måneder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500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'Ark1'!$A$2:$A$12</c:f>
              <c:strCache>
                <c:ptCount val="11"/>
                <c:pt idx="0">
                  <c:v>Biri</c:v>
                </c:pt>
                <c:pt idx="1">
                  <c:v>Leangen</c:v>
                </c:pt>
                <c:pt idx="2">
                  <c:v>Jarlsberg</c:v>
                </c:pt>
                <c:pt idx="3">
                  <c:v>Momarken</c:v>
                </c:pt>
                <c:pt idx="4">
                  <c:v>Drammen</c:v>
                </c:pt>
                <c:pt idx="5">
                  <c:v>Forus</c:v>
                </c:pt>
                <c:pt idx="6">
                  <c:v>Bjerke</c:v>
                </c:pt>
                <c:pt idx="7">
                  <c:v>Bergen</c:v>
                </c:pt>
                <c:pt idx="8">
                  <c:v>Kloster</c:v>
                </c:pt>
                <c:pt idx="9">
                  <c:v>Sørlandet</c:v>
                </c:pt>
                <c:pt idx="10">
                  <c:v>Harstad</c:v>
                </c:pt>
              </c:strCache>
            </c:strRef>
          </c:cat>
          <c:val>
            <c:numRef>
              <c:f>'Ark1'!$C$2:$C$12</c:f>
              <c:numCache>
                <c:formatCode>General</c:formatCode>
                <c:ptCount val="11"/>
                <c:pt idx="0">
                  <c:v>673</c:v>
                </c:pt>
                <c:pt idx="1">
                  <c:v>631</c:v>
                </c:pt>
                <c:pt idx="2">
                  <c:v>474</c:v>
                </c:pt>
                <c:pt idx="3">
                  <c:v>442</c:v>
                </c:pt>
                <c:pt idx="4">
                  <c:v>437</c:v>
                </c:pt>
                <c:pt idx="5">
                  <c:v>405</c:v>
                </c:pt>
                <c:pt idx="6">
                  <c:v>370</c:v>
                </c:pt>
                <c:pt idx="7">
                  <c:v>346</c:v>
                </c:pt>
                <c:pt idx="8">
                  <c:v>320</c:v>
                </c:pt>
                <c:pt idx="9">
                  <c:v>247</c:v>
                </c:pt>
                <c:pt idx="10">
                  <c:v>221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161032"/>
        <c:axId val="356159856"/>
      </c:barChart>
      <c:catAx>
        <c:axId val="356161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6159856"/>
        <c:crosses val="autoZero"/>
        <c:auto val="1"/>
        <c:lblAlgn val="ctr"/>
        <c:lblOffset val="100"/>
        <c:noMultiLvlLbl val="0"/>
      </c:catAx>
      <c:valAx>
        <c:axId val="356159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356161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273573442208608"/>
          <c:y val="9.1144461437859065E-2"/>
          <c:w val="0.27111354136288518"/>
          <c:h val="0.12584201168402337"/>
        </c:manualLayout>
      </c:layout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0.66625</cdr:x>
      <cdr:y>0.26419</cdr:y>
    </cdr:from>
    <cdr:to>
      <cdr:x>0.78</cdr:x>
      <cdr:y>0.34202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5482952" y="1222127"/>
          <a:ext cx="936117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400" b="1" i="1" dirty="0" smtClean="0">
              <a:latin typeface="Arial Narrow" panose="020B0606020202030204" pitchFamily="34" charset="0"/>
            </a:rPr>
            <a:t>3 år i 2017</a:t>
          </a:r>
          <a:endParaRPr lang="nb-NO" sz="1400" b="1" i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0.75375</cdr:x>
      <cdr:y>0.32645</cdr:y>
    </cdr:from>
    <cdr:to>
      <cdr:x>0.86749</cdr:x>
      <cdr:y>0.38872</cdr:y>
    </cdr:to>
    <cdr:sp macro="" textlink="">
      <cdr:nvSpPr>
        <cdr:cNvPr id="3" name="TekstSylinder 2"/>
        <cdr:cNvSpPr txBox="1"/>
      </cdr:nvSpPr>
      <cdr:spPr>
        <a:xfrm xmlns:a="http://schemas.openxmlformats.org/drawingml/2006/main">
          <a:off x="6203032" y="1510159"/>
          <a:ext cx="936035" cy="288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400" b="1" i="1" dirty="0" smtClean="0">
              <a:latin typeface="Arial Narrow" panose="020B0606020202030204" pitchFamily="34" charset="0"/>
            </a:rPr>
            <a:t>3 år i 2018</a:t>
          </a:r>
          <a:endParaRPr lang="nb-NO" sz="1400" b="1" i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0.85</cdr:x>
      <cdr:y>0.35186</cdr:y>
    </cdr:from>
    <cdr:to>
      <cdr:x>0.96375</cdr:x>
      <cdr:y>0.42969</cdr:y>
    </cdr:to>
    <cdr:sp macro="" textlink="">
      <cdr:nvSpPr>
        <cdr:cNvPr id="4" name="TekstSylinder 3"/>
        <cdr:cNvSpPr txBox="1"/>
      </cdr:nvSpPr>
      <cdr:spPr>
        <a:xfrm xmlns:a="http://schemas.openxmlformats.org/drawingml/2006/main">
          <a:off x="6995120" y="1627704"/>
          <a:ext cx="936117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400" b="1" i="1" dirty="0" smtClean="0">
              <a:latin typeface="Arial Narrow" panose="020B0606020202030204" pitchFamily="34" charset="0"/>
            </a:rPr>
            <a:t>3 år i 2019</a:t>
          </a:r>
          <a:endParaRPr lang="nb-NO" sz="1400" b="1" i="1" dirty="0"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0.86749</cdr:x>
      <cdr:y>0.21749</cdr:y>
    </cdr:from>
    <cdr:to>
      <cdr:x>0.95499</cdr:x>
      <cdr:y>0.35758</cdr:y>
    </cdr:to>
    <cdr:sp macro="" textlink="">
      <cdr:nvSpPr>
        <cdr:cNvPr id="5" name="TekstSylinder 4"/>
        <cdr:cNvSpPr txBox="1"/>
      </cdr:nvSpPr>
      <cdr:spPr>
        <a:xfrm xmlns:a="http://schemas.openxmlformats.org/drawingml/2006/main">
          <a:off x="7139136" y="1006103"/>
          <a:ext cx="72008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3600" b="1" dirty="0" smtClean="0"/>
            <a:t>??</a:t>
          </a:r>
          <a:endParaRPr lang="nb-NO" sz="3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9A475-E9BD-496B-A1AC-33626037B682}" type="datetimeFigureOut">
              <a:rPr lang="nb-NO" smtClean="0"/>
              <a:t>31.10.2016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41A17-0286-41EA-85D9-46EC88C591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76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58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8742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264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257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22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49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0068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49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213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8560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393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B035-0F1F-44C8-A780-EEB3AEE9A717}" type="datetime1">
              <a:rPr lang="nb-NO" smtClean="0"/>
              <a:t>31.10.2016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Rektangel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8892-36AE-4155-B068-D2FBD06F28F3}" type="datetime1">
              <a:rPr lang="nb-NO" smtClean="0"/>
              <a:t>31.10.2016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A029D-6FA3-4709-B356-B3D40A0891FE}" type="datetime1">
              <a:rPr lang="nb-NO" smtClean="0"/>
              <a:t>31.10.2016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A043-3293-4EDB-8315-619C76FA5A36}" type="datetime1">
              <a:rPr lang="nb-NO" smtClean="0"/>
              <a:t>31.10.2016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7F-C345-4E7A-A7CD-81EDFC2AA85F}" type="datetime1">
              <a:rPr lang="nb-NO" smtClean="0"/>
              <a:t>31.10.2016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BE8C-938B-4A6C-8593-1218E9DC9A3D}" type="datetime1">
              <a:rPr lang="nb-NO" smtClean="0"/>
              <a:t>31.10.2016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6F5E2-4B77-4178-B4FC-6C81DE0D9184}" type="datetime1">
              <a:rPr lang="nb-NO" smtClean="0"/>
              <a:t>31.10.2016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0D82-9552-4293-8A97-D74532BAF368}" type="datetime1">
              <a:rPr lang="nb-NO" smtClean="0"/>
              <a:t>31.10.2016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Rektangel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6D82C20-98A9-45C2-AE9B-74C2C4904614}" type="datetime1">
              <a:rPr lang="nb-NO" smtClean="0"/>
              <a:t>31.10.2016</a:t>
            </a:fld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99CFD-846B-44BC-B657-21156653CF29}" type="datetime1">
              <a:rPr lang="nb-NO" smtClean="0"/>
              <a:t>31.10.2016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6A269-928C-4FC2-9FBB-8A140B961358}" type="datetime1">
              <a:rPr lang="nb-NO" smtClean="0"/>
              <a:t>31.10.2016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ktangel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514926C-351C-46A1-990E-CA237D267716}" type="datetime1">
              <a:rPr lang="nb-NO" smtClean="0"/>
              <a:t>31.10.2016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98715D0-28E0-44EE-9C2D-F63B268CAC5F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2160240"/>
          </a:xfrm>
        </p:spPr>
        <p:txBody>
          <a:bodyPr>
            <a:noAutofit/>
          </a:bodyPr>
          <a:lstStyle/>
          <a:p>
            <a:r>
              <a:rPr lang="nb-NO" sz="8800" b="1" dirty="0" smtClean="0">
                <a:solidFill>
                  <a:srgbClr val="FF0000"/>
                </a:solidFill>
              </a:rPr>
              <a:t>Status Norsk Travsport pr nå!</a:t>
            </a:r>
            <a:r>
              <a:rPr lang="nb-NO" sz="6000" b="1" dirty="0" smtClean="0"/>
              <a:t/>
            </a:r>
            <a:br>
              <a:rPr lang="nb-NO" sz="6000" b="1" dirty="0" smtClean="0"/>
            </a:br>
            <a:r>
              <a:rPr lang="nb-NO" sz="6000" b="1" dirty="0" smtClean="0"/>
              <a:t>    </a:t>
            </a:r>
            <a:r>
              <a:rPr lang="nb-NO" sz="3200" i="1" dirty="0" err="1" smtClean="0">
                <a:solidFill>
                  <a:srgbClr val="00B0F0"/>
                </a:solidFill>
              </a:rPr>
              <a:t>DNTs</a:t>
            </a:r>
            <a:r>
              <a:rPr lang="nb-NO" sz="3200" i="1" dirty="0" smtClean="0">
                <a:solidFill>
                  <a:srgbClr val="00B0F0"/>
                </a:solidFill>
              </a:rPr>
              <a:t> Sportsplan 2011-2015</a:t>
            </a:r>
            <a:r>
              <a:rPr lang="nb-NO" sz="5400" dirty="0" smtClean="0"/>
              <a:t/>
            </a:r>
            <a:br>
              <a:rPr lang="nb-NO" sz="5400" dirty="0" smtClean="0"/>
            </a:br>
            <a:r>
              <a:rPr lang="nb-NO" sz="5400" dirty="0" smtClean="0"/>
              <a:t>    </a:t>
            </a:r>
            <a:r>
              <a:rPr lang="nb-NO" sz="2400" dirty="0" smtClean="0">
                <a:solidFill>
                  <a:schemeClr val="bg1">
                    <a:lumMod val="85000"/>
                  </a:schemeClr>
                </a:solidFill>
              </a:rPr>
              <a:t>pr. 2016.10.29</a:t>
            </a:r>
            <a:br>
              <a:rPr lang="nb-NO" sz="2400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nb-NO" sz="1600" i="1" dirty="0" smtClean="0">
                <a:solidFill>
                  <a:schemeClr val="bg1">
                    <a:lumMod val="85000"/>
                  </a:schemeClr>
                </a:solidFill>
              </a:rPr>
              <a:t>av Jan Hedr</a:t>
            </a:r>
            <a:r>
              <a:rPr lang="sv-SE" sz="1600" i="1" dirty="0" smtClean="0">
                <a:solidFill>
                  <a:schemeClr val="bg1">
                    <a:lumMod val="85000"/>
                  </a:schemeClr>
                </a:solidFill>
              </a:rPr>
              <a:t>én, sportssjef</a:t>
            </a:r>
            <a:endParaRPr lang="nb-NO" sz="1600" i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013176"/>
            <a:ext cx="1270000" cy="1346200"/>
          </a:xfrm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004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Fødselstall kaldblods </a:t>
            </a:r>
            <a:r>
              <a:rPr lang="nb-NO" dirty="0" smtClean="0"/>
              <a:t>vs. </a:t>
            </a:r>
            <a:r>
              <a:rPr lang="nb-NO" dirty="0"/>
              <a:t>varmblods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912363"/>
              </p:ext>
            </p:extLst>
          </p:nvPr>
        </p:nvGraphicFramePr>
        <p:xfrm>
          <a:off x="251520" y="1196752"/>
          <a:ext cx="868674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1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Fødselstall kaldblods vs. varmblods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3</a:t>
            </a:fld>
            <a:endParaRPr lang="nb-NO"/>
          </a:p>
        </p:txBody>
      </p:sp>
      <p:graphicFrame>
        <p:nvGraphicFramePr>
          <p:cNvPr id="6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690412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456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Importerte varmblods til Norge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959130"/>
              </p:ext>
            </p:extLst>
          </p:nvPr>
        </p:nvGraphicFramePr>
        <p:xfrm>
          <a:off x="457200" y="1556793"/>
          <a:ext cx="8229600" cy="484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5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Eksporterte </a:t>
            </a:r>
            <a:r>
              <a:rPr lang="nb-NO" dirty="0" smtClean="0"/>
              <a:t>NF-hester </a:t>
            </a:r>
            <a:r>
              <a:rPr lang="nb-NO" dirty="0"/>
              <a:t>fra Norge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654466"/>
              </p:ext>
            </p:extLst>
          </p:nvPr>
        </p:nvGraphicFramePr>
        <p:xfrm>
          <a:off x="457200" y="1556793"/>
          <a:ext cx="8229600" cy="484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690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155448"/>
            <a:ext cx="8784976" cy="1252728"/>
          </a:xfrm>
        </p:spPr>
        <p:txBody>
          <a:bodyPr>
            <a:noAutofit/>
          </a:bodyPr>
          <a:lstStyle/>
          <a:p>
            <a:r>
              <a:rPr lang="nb-NO" sz="3900" dirty="0" smtClean="0"/>
              <a:t>Fyllingsgrad, hester per løp, begge raser</a:t>
            </a:r>
            <a:endParaRPr lang="nb-NO" sz="3900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3965543"/>
              </p:ext>
            </p:extLst>
          </p:nvPr>
        </p:nvGraphicFramePr>
        <p:xfrm>
          <a:off x="467544" y="1772816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00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Fyllingsgrad, hester per </a:t>
            </a:r>
            <a:r>
              <a:rPr lang="nb-NO" dirty="0"/>
              <a:t>løp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og antall </a:t>
            </a:r>
            <a:r>
              <a:rPr lang="nb-NO" u="sng" dirty="0"/>
              <a:t>starter </a:t>
            </a:r>
            <a:r>
              <a:rPr lang="nb-NO" dirty="0" smtClean="0"/>
              <a:t>p</a:t>
            </a:r>
            <a:r>
              <a:rPr lang="nb-NO" u="sng" dirty="0" smtClean="0"/>
              <a:t>er starthest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460088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316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Fyllingsgrad-topplisten 2016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826670"/>
              </p:ext>
            </p:extLst>
          </p:nvPr>
        </p:nvGraphicFramePr>
        <p:xfrm>
          <a:off x="395536" y="1700808"/>
          <a:ext cx="8640959" cy="4824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2959089"/>
                <a:gridCol w="624841"/>
                <a:gridCol w="44277"/>
                <a:gridCol w="44277"/>
                <a:gridCol w="903514"/>
                <a:gridCol w="597914"/>
                <a:gridCol w="677635"/>
                <a:gridCol w="571339"/>
                <a:gridCol w="571339"/>
                <a:gridCol w="571339"/>
                <a:gridCol w="571339"/>
              </a:tblGrid>
              <a:tr h="555379"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nb-NO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Antall hester i norske </a:t>
                      </a:r>
                      <a:r>
                        <a:rPr lang="nb-NO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løp per 11.oktober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l" fontAlgn="b"/>
                      <a:endParaRPr lang="nb-NO" sz="1100" b="1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Leangen   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 (10,31)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10,83</a:t>
                      </a:r>
                      <a:endParaRPr lang="nb-NO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Jarlsberg   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(10,87)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10,82</a:t>
                      </a:r>
                      <a:endParaRPr lang="nb-NO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22970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Drammen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 (10,74)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10,82</a:t>
                      </a:r>
                      <a:endParaRPr lang="nb-NO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Biri            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 (10,33)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10,75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22538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Klosterskogen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  (10,50)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10,60</a:t>
                      </a:r>
                      <a:endParaRPr lang="nb-NO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Bergen      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(10,40)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10,55</a:t>
                      </a:r>
                      <a:endParaRPr lang="nb-NO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Sørlandet 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(10,00)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10,36</a:t>
                      </a:r>
                      <a:endParaRPr lang="nb-NO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Momarken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 (10,51)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10,35</a:t>
                      </a:r>
                      <a:endParaRPr lang="nb-NO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Bjerke                </a:t>
                      </a:r>
                      <a:r>
                        <a:rPr lang="nb-NO" sz="2000" b="0" i="0" u="none" strike="noStrike" dirty="0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(10,26)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10,30</a:t>
                      </a:r>
                      <a:endParaRPr lang="nb-NO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613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Forus                 </a:t>
                      </a:r>
                      <a:r>
                        <a:rPr lang="nb-NO" sz="2000" b="0" i="0" u="none" strike="noStrike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(10,23)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9,96</a:t>
                      </a:r>
                      <a:endParaRPr lang="nb-NO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2749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Harstad</a:t>
                      </a:r>
                      <a:r>
                        <a:rPr lang="nb-NO" sz="2000" b="0" i="0" u="none" strike="noStrike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             (10,08)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9,18</a:t>
                      </a:r>
                      <a:endParaRPr lang="nb-NO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</a:tr>
              <a:tr h="465649">
                <a:tc>
                  <a:txBody>
                    <a:bodyPr/>
                    <a:lstStyle/>
                    <a:p>
                      <a:pPr algn="ctr" fontAlgn="b"/>
                      <a:endParaRPr lang="nb-NO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Gjennomsnitt    10,38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1" i="1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10,42</a:t>
                      </a:r>
                      <a:endParaRPr lang="nb-NO" sz="2000" b="1" i="1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82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Antall norske løp og løpsdager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006191"/>
              </p:ext>
            </p:extLst>
          </p:nvPr>
        </p:nvGraphicFramePr>
        <p:xfrm>
          <a:off x="457200" y="1556793"/>
          <a:ext cx="8229600" cy="484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5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363272" cy="1252728"/>
          </a:xfrm>
        </p:spPr>
        <p:txBody>
          <a:bodyPr>
            <a:normAutofit/>
          </a:bodyPr>
          <a:lstStyle/>
          <a:p>
            <a:r>
              <a:rPr lang="nb-NO" sz="5100" dirty="0" smtClean="0"/>
              <a:t>Prognose </a:t>
            </a:r>
            <a:r>
              <a:rPr lang="nb-NO" sz="5100" dirty="0" err="1" smtClean="0"/>
              <a:t>løpshester</a:t>
            </a:r>
            <a:r>
              <a:rPr lang="nb-NO" sz="5100" dirty="0" smtClean="0"/>
              <a:t> i 2020…</a:t>
            </a:r>
            <a:endParaRPr lang="nb-NO" sz="5100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803753"/>
              </p:ext>
            </p:extLst>
          </p:nvPr>
        </p:nvGraphicFramePr>
        <p:xfrm>
          <a:off x="179512" y="1628800"/>
          <a:ext cx="8856984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259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Startprosent 3-årige NF begge raser</a:t>
            </a:r>
            <a:br>
              <a:rPr lang="nb-NO" dirty="0" smtClean="0"/>
            </a:br>
            <a:r>
              <a:rPr lang="nb-NO" sz="2000" i="1" dirty="0" smtClean="0"/>
              <a:t>(starter i Norge og utenlands </a:t>
            </a:r>
            <a:r>
              <a:rPr lang="nb-NO" sz="2000" i="1" dirty="0"/>
              <a:t>regnes inn)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873411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176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Startprosent </a:t>
            </a:r>
            <a:r>
              <a:rPr lang="nb-NO" dirty="0"/>
              <a:t>4-årige </a:t>
            </a:r>
            <a:r>
              <a:rPr lang="nb-NO" dirty="0" smtClean="0"/>
              <a:t>NF begge raser</a:t>
            </a:r>
            <a:r>
              <a:rPr lang="nb-NO" dirty="0"/>
              <a:t/>
            </a:r>
            <a:br>
              <a:rPr lang="nb-NO" dirty="0"/>
            </a:br>
            <a:r>
              <a:rPr lang="nb-NO" sz="2000" i="1" dirty="0" smtClean="0"/>
              <a:t>(</a:t>
            </a:r>
            <a:r>
              <a:rPr lang="nb-NO" sz="2000" i="1" dirty="0"/>
              <a:t>starter i Norge og utenlands regnes inn)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673271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97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35280" cy="125272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Startprosent 3-år varm hingst/hoppe</a:t>
            </a:r>
            <a:br>
              <a:rPr lang="nb-NO" dirty="0" smtClean="0"/>
            </a:br>
            <a:r>
              <a:rPr lang="nb-NO" sz="2000" i="1" dirty="0" smtClean="0"/>
              <a:t>(starter i Norge og utenlands </a:t>
            </a:r>
            <a:r>
              <a:rPr lang="nb-NO" sz="2000" i="1" dirty="0"/>
              <a:t>regnes inn)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345833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2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Startprosent 3-år kald hingst/hoppe</a:t>
            </a:r>
            <a:br>
              <a:rPr lang="nb-NO" dirty="0" smtClean="0"/>
            </a:br>
            <a:r>
              <a:rPr lang="nb-NO" sz="2000" i="1" dirty="0" smtClean="0"/>
              <a:t>(starter i Norge og utenlands </a:t>
            </a:r>
            <a:r>
              <a:rPr lang="nb-NO" sz="2000" i="1" dirty="0"/>
              <a:t>regnes inn)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8614545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762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81060" cy="125272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Startprosent 4-år varm hingst/hoppe</a:t>
            </a:r>
            <a:br>
              <a:rPr lang="nb-NO" dirty="0" smtClean="0"/>
            </a:br>
            <a:r>
              <a:rPr lang="nb-NO" sz="2000" i="1" dirty="0" smtClean="0"/>
              <a:t>(starter i Norge og utenlands </a:t>
            </a:r>
            <a:r>
              <a:rPr lang="nb-NO" sz="2000" i="1" dirty="0"/>
              <a:t>regnes inn)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351563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3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Startprosent 4-år kald hingst/hoppe</a:t>
            </a:r>
            <a:br>
              <a:rPr lang="nb-NO" dirty="0" smtClean="0"/>
            </a:br>
            <a:r>
              <a:rPr lang="nb-NO" sz="2000" i="1" dirty="0" smtClean="0"/>
              <a:t>(starter i Norge og utenlands </a:t>
            </a:r>
            <a:r>
              <a:rPr lang="nb-NO" sz="2000" i="1" dirty="0"/>
              <a:t>regnes inn)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351520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42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Innkjørt 3-år varm hingst/hoppe</a:t>
            </a:r>
            <a:br>
              <a:rPr lang="nb-NO" dirty="0" smtClean="0"/>
            </a:br>
            <a:r>
              <a:rPr lang="nb-NO" sz="2000" i="1" dirty="0"/>
              <a:t>(gjennomsnitt innkjørt per starthest - starter både i Norge og utenlands)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2929407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9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Innkjørt 3-år kald hingst/hoppe</a:t>
            </a:r>
            <a:br>
              <a:rPr lang="nb-NO" dirty="0" smtClean="0"/>
            </a:br>
            <a:r>
              <a:rPr lang="nb-NO" sz="2000" i="1" dirty="0"/>
              <a:t>(gjennomsnitt innkjørt per starthest - starter både i Norge og utenlands)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854139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332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Innkjørt 4-år varm hingst/hoppe</a:t>
            </a:r>
            <a:br>
              <a:rPr lang="nb-NO" dirty="0" smtClean="0"/>
            </a:br>
            <a:r>
              <a:rPr lang="nb-NO" sz="2000" i="1" dirty="0"/>
              <a:t>(gjennomsnitt innkjørt per starthest - starter både i Norge og utenlands)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630876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74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Innkjørt 4-år kald hingst/hoppe</a:t>
            </a:r>
            <a:br>
              <a:rPr lang="nb-NO" dirty="0" smtClean="0"/>
            </a:br>
            <a:r>
              <a:rPr lang="nb-NO" sz="2000" i="1" dirty="0" smtClean="0"/>
              <a:t>(gjennomsnitt innkjørt per starthest - starter både i Norge og utenlands)</a:t>
            </a:r>
            <a:endParaRPr lang="nb-NO" sz="20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501476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907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u="sng" dirty="0" smtClean="0"/>
              <a:t>Innt</a:t>
            </a:r>
            <a:r>
              <a:rPr lang="nb-NO" dirty="0" smtClean="0"/>
              <a:t>j</a:t>
            </a:r>
            <a:r>
              <a:rPr lang="nb-NO" u="sng" dirty="0" smtClean="0"/>
              <a:t>enin</a:t>
            </a:r>
            <a:r>
              <a:rPr lang="nb-NO" dirty="0" smtClean="0"/>
              <a:t>g for varmblodshopper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958707"/>
              </p:ext>
            </p:extLst>
          </p:nvPr>
        </p:nvGraphicFramePr>
        <p:xfrm>
          <a:off x="457200" y="1844824"/>
          <a:ext cx="7859217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739"/>
                <a:gridCol w="2619739"/>
                <a:gridCol w="2619739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År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Innkjørt totalt</a:t>
                      </a:r>
                      <a:r>
                        <a:rPr lang="nb-NO" baseline="0" dirty="0" smtClean="0"/>
                        <a:t> for varmblodshoppene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Prosent</a:t>
                      </a:r>
                      <a:r>
                        <a:rPr lang="nb-NO" baseline="0" dirty="0" smtClean="0"/>
                        <a:t> av innkjørt for varmblodshester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35</a:t>
                      </a:r>
                      <a:r>
                        <a:rPr lang="nb-NO" baseline="0" dirty="0" smtClean="0"/>
                        <a:t> 551 000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28,4%               </a:t>
                      </a:r>
                      <a:r>
                        <a:rPr lang="nb-NO" b="1" u="sng" dirty="0" smtClean="0">
                          <a:solidFill>
                            <a:srgbClr val="FF0000"/>
                          </a:solidFill>
                        </a:rPr>
                        <a:t>Måltall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41 449 000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29,9%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47 302 000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30,5%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46 949 000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30,1%  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30,1%</a:t>
                      </a:r>
                      <a:endParaRPr lang="nb-NO" b="1" i="1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2011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48 264 000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30,9%  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32,0%</a:t>
                      </a:r>
                      <a:endParaRPr lang="nb-NO" b="1" i="1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44 632 000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30,3%  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34,0%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2013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47 701 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31,6%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 36,0%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2014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45 564 000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32,6%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  38,0%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47 720 000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33,8%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  40,0%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2016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aseline="0" dirty="0" smtClean="0"/>
                        <a:t>        </a:t>
                      </a:r>
                      <a:r>
                        <a:rPr lang="nb-NO" dirty="0" smtClean="0"/>
                        <a:t>%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  40,0%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0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u="sng" dirty="0" smtClean="0"/>
              <a:t>Innt</a:t>
            </a:r>
            <a:r>
              <a:rPr lang="nb-NO" dirty="0" smtClean="0"/>
              <a:t>j</a:t>
            </a:r>
            <a:r>
              <a:rPr lang="nb-NO" u="sng" dirty="0" smtClean="0"/>
              <a:t>enin</a:t>
            </a:r>
            <a:r>
              <a:rPr lang="nb-NO" dirty="0" smtClean="0"/>
              <a:t>g for kaldblodshopper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66947"/>
              </p:ext>
            </p:extLst>
          </p:nvPr>
        </p:nvGraphicFramePr>
        <p:xfrm>
          <a:off x="457200" y="1844824"/>
          <a:ext cx="7859217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739"/>
                <a:gridCol w="2619739"/>
                <a:gridCol w="2619739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År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Innkjørt totalt</a:t>
                      </a:r>
                      <a:r>
                        <a:rPr lang="nb-NO" baseline="0" dirty="0" smtClean="0"/>
                        <a:t> for kaldblodshoppene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Prosent</a:t>
                      </a:r>
                      <a:r>
                        <a:rPr lang="nb-NO" baseline="0" dirty="0" smtClean="0"/>
                        <a:t> av innkjørt for </a:t>
                      </a:r>
                      <a:r>
                        <a:rPr lang="nb-NO" baseline="0" dirty="0" err="1" smtClean="0"/>
                        <a:t>kaldblodshester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24 563 000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27,8%               </a:t>
                      </a:r>
                      <a:r>
                        <a:rPr lang="nb-NO" b="1" u="sng" dirty="0" smtClean="0">
                          <a:solidFill>
                            <a:srgbClr val="FF0000"/>
                          </a:solidFill>
                        </a:rPr>
                        <a:t>Måltall</a:t>
                      </a:r>
                      <a:endParaRPr lang="nb-N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28 583 000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29,4%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31 266 000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30,9%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31 497</a:t>
                      </a:r>
                      <a:r>
                        <a:rPr lang="nb-NO" baseline="0" dirty="0" smtClean="0"/>
                        <a:t>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31,5%                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31,5%</a:t>
                      </a:r>
                      <a:endParaRPr lang="nb-NO" b="1" i="1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2011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31 621 000 kr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31,8%  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33,0%</a:t>
                      </a:r>
                      <a:endParaRPr lang="nb-NO" b="1" i="1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32 068 000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32,8%</a:t>
                      </a:r>
                      <a:r>
                        <a:rPr lang="nb-NO" baseline="0" dirty="0" smtClean="0"/>
                        <a:t> 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34,5%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35 616 000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35,5%</a:t>
                      </a:r>
                      <a:r>
                        <a:rPr lang="nb-NO" baseline="0" dirty="0" smtClean="0"/>
                        <a:t>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36,0%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31 309 000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34,7%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  38,0%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30 064 000 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33,6%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b-NO" b="1" i="1" u="none" baseline="0" dirty="0" smtClean="0">
                          <a:solidFill>
                            <a:srgbClr val="FF0000"/>
                          </a:solidFill>
                        </a:rPr>
                        <a:t>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40,0%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smtClean="0"/>
                        <a:t>        </a:t>
                      </a:r>
                      <a:r>
                        <a:rPr lang="nb-NO" dirty="0" smtClean="0"/>
                        <a:t>%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b-NO" b="1" i="1" u="none" baseline="0" dirty="0" smtClean="0">
                          <a:solidFill>
                            <a:srgbClr val="FF0000"/>
                          </a:solidFill>
                        </a:rPr>
                        <a:t>               </a:t>
                      </a: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40,0%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78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Hvor er starthestene pr. bane</a:t>
            </a:r>
            <a:br>
              <a:rPr lang="nb-NO" dirty="0" smtClean="0"/>
            </a:br>
            <a:r>
              <a:rPr lang="nb-NO" sz="2000" dirty="0" smtClean="0"/>
              <a:t> (4 566 starthester, 5 999 totalt </a:t>
            </a:r>
            <a:r>
              <a:rPr lang="nb-NO" sz="2000" dirty="0"/>
              <a:t>- statistikk per </a:t>
            </a:r>
            <a:r>
              <a:rPr lang="nb-NO" sz="2000" dirty="0" smtClean="0"/>
              <a:t>2016-10-01</a:t>
            </a:r>
            <a:r>
              <a:rPr lang="nb-NO" sz="2000" dirty="0"/>
              <a:t>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23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088056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766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Proposisjoner i fremtiden?</a:t>
            </a:r>
            <a:br>
              <a:rPr lang="nb-NO" dirty="0" smtClean="0"/>
            </a:br>
            <a:r>
              <a:rPr lang="nb-NO" sz="2700" dirty="0" smtClean="0"/>
              <a:t>Hvordan levere best spilleløp til NR men også for DNT?</a:t>
            </a:r>
            <a:endParaRPr lang="nb-NO" sz="27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59"/>
          </a:xfrm>
        </p:spPr>
        <p:txBody>
          <a:bodyPr/>
          <a:lstStyle/>
          <a:p>
            <a:r>
              <a:rPr lang="nb-NO" dirty="0" smtClean="0"/>
              <a:t>Enkle, tydelige propper men med variasjon</a:t>
            </a:r>
          </a:p>
          <a:p>
            <a:r>
              <a:rPr lang="nb-NO" dirty="0" smtClean="0"/>
              <a:t>Delingsløp med ulike </a:t>
            </a:r>
            <a:r>
              <a:rPr lang="nb-NO" dirty="0" err="1" smtClean="0"/>
              <a:t>vilkor</a:t>
            </a:r>
            <a:endParaRPr lang="nb-NO" dirty="0" smtClean="0"/>
          </a:p>
          <a:p>
            <a:r>
              <a:rPr lang="nb-NO" dirty="0" smtClean="0"/>
              <a:t>Spor etter grunnlag</a:t>
            </a:r>
          </a:p>
          <a:p>
            <a:r>
              <a:rPr lang="nb-NO" dirty="0" smtClean="0"/>
              <a:t>Spor etter poeng, nytt fra 2016</a:t>
            </a:r>
          </a:p>
          <a:p>
            <a:r>
              <a:rPr lang="nb-NO" dirty="0" smtClean="0"/>
              <a:t>Tillegg ved poeng, nytt fra 2015</a:t>
            </a:r>
          </a:p>
          <a:p>
            <a:r>
              <a:rPr lang="nb-NO" dirty="0" smtClean="0"/>
              <a:t>Tidsløp</a:t>
            </a:r>
          </a:p>
          <a:p>
            <a:r>
              <a:rPr lang="nb-NO" dirty="0" err="1" smtClean="0"/>
              <a:t>Formløp</a:t>
            </a:r>
            <a:r>
              <a:rPr lang="nb-NO" dirty="0" smtClean="0"/>
              <a:t>, nytt fra 2016</a:t>
            </a:r>
          </a:p>
          <a:p>
            <a:r>
              <a:rPr lang="nb-NO" dirty="0" smtClean="0"/>
              <a:t>Ikke noe propper i det hele tatt???</a:t>
            </a:r>
          </a:p>
          <a:p>
            <a:r>
              <a:rPr lang="nb-NO" dirty="0" smtClean="0"/>
              <a:t>Andre forslag? Distanser?</a:t>
            </a:r>
          </a:p>
          <a:p>
            <a:r>
              <a:rPr lang="nb-NO" dirty="0" smtClean="0"/>
              <a:t>Mere premier til hoppene!!</a:t>
            </a:r>
            <a:endParaRPr lang="nb-NO" dirty="0"/>
          </a:p>
          <a:p>
            <a:pPr marL="118872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61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Du, jeg og vi skaper fremtiden…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420888"/>
            <a:ext cx="3092164" cy="3283555"/>
          </a:xfr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286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11081</TotalTime>
  <Words>474</Words>
  <Application>Microsoft Office PowerPoint</Application>
  <PresentationFormat>Skjermfremvisning (4:3)</PresentationFormat>
  <Paragraphs>193</Paragraphs>
  <Slides>25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3" baseType="lpstr">
      <vt:lpstr>Arial</vt:lpstr>
      <vt:lpstr>Arial Narrow</vt:lpstr>
      <vt:lpstr>Calibri</vt:lpstr>
      <vt:lpstr>Corbel</vt:lpstr>
      <vt:lpstr>Wingdings</vt:lpstr>
      <vt:lpstr>Wingdings 2</vt:lpstr>
      <vt:lpstr>Wingdings 3</vt:lpstr>
      <vt:lpstr>Modul</vt:lpstr>
      <vt:lpstr>Status Norsk Travsport pr nå!     DNTs Sportsplan 2011-2015     pr. 2016.10.29 av Jan Hedrén, sportssjef</vt:lpstr>
      <vt:lpstr>Fødselstall kaldblods vs. varmblods</vt:lpstr>
      <vt:lpstr>Fødselstall kaldblods vs. varmblods</vt:lpstr>
      <vt:lpstr>Importerte varmblods til Norge</vt:lpstr>
      <vt:lpstr>Eksporterte NF-hester fra Norge</vt:lpstr>
      <vt:lpstr>Fyllingsgrad, hester per løp, begge raser</vt:lpstr>
      <vt:lpstr>Fyllingsgrad, hester per løp  og antall starter per starthest</vt:lpstr>
      <vt:lpstr>Fyllingsgrad-topplisten 2016</vt:lpstr>
      <vt:lpstr>Antall norske løp og løpsdager</vt:lpstr>
      <vt:lpstr>Prognose løpshester i 2020…</vt:lpstr>
      <vt:lpstr>Startprosent 3-årige NF begge raser (starter i Norge og utenlands regnes inn)</vt:lpstr>
      <vt:lpstr>Startprosent 4-årige NF begge raser (starter i Norge og utenlands regnes inn)</vt:lpstr>
      <vt:lpstr>Startprosent 3-år varm hingst/hoppe (starter i Norge og utenlands regnes inn)</vt:lpstr>
      <vt:lpstr>Startprosent 3-år kald hingst/hoppe (starter i Norge og utenlands regnes inn)</vt:lpstr>
      <vt:lpstr>Startprosent 4-år varm hingst/hoppe (starter i Norge og utenlands regnes inn)</vt:lpstr>
      <vt:lpstr>Startprosent 4-år kald hingst/hoppe (starter i Norge og utenlands regnes inn)</vt:lpstr>
      <vt:lpstr>Innkjørt 3-år varm hingst/hoppe (gjennomsnitt innkjørt per starthest - starter både i Norge og utenlands)</vt:lpstr>
      <vt:lpstr>Innkjørt 3-år kald hingst/hoppe (gjennomsnitt innkjørt per starthest - starter både i Norge og utenlands)</vt:lpstr>
      <vt:lpstr>Innkjørt 4-år varm hingst/hoppe (gjennomsnitt innkjørt per starthest - starter både i Norge og utenlands)</vt:lpstr>
      <vt:lpstr>Innkjørt 4-år kald hingst/hoppe (gjennomsnitt innkjørt per starthest - starter både i Norge og utenlands)</vt:lpstr>
      <vt:lpstr>Inntjening for varmblodshopper</vt:lpstr>
      <vt:lpstr>Inntjening for kaldblodshopper</vt:lpstr>
      <vt:lpstr>Hvor er starthestene pr. bane  (4 566 starthester, 5 999 totalt - statistikk per 2016-10-01)</vt:lpstr>
      <vt:lpstr>Proposisjoner i fremtiden? Hvordan levere best spilleløp til NR men også for DNT?</vt:lpstr>
      <vt:lpstr>Du, jeg og vi skaper fremtiden…</vt:lpstr>
    </vt:vector>
  </TitlesOfParts>
  <Company>Norsk Rikstoto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Premieutbetalinger i løp 2006-2013</dc:title>
  <dc:creator>Anne Malsten</dc:creator>
  <cp:lastModifiedBy>DNT Midtnorge</cp:lastModifiedBy>
  <cp:revision>451</cp:revision>
  <cp:lastPrinted>2016-01-21T07:05:00Z</cp:lastPrinted>
  <dcterms:created xsi:type="dcterms:W3CDTF">2013-04-30T11:39:14Z</dcterms:created>
  <dcterms:modified xsi:type="dcterms:W3CDTF">2016-10-31T13:49:23Z</dcterms:modified>
</cp:coreProperties>
</file>